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7.xml" ContentType="application/vnd.openxmlformats-officedocument.presentationml.tags+xml"/>
  <Override PartName="/ppt/notesSlides/notesSlide36.xml" ContentType="application/vnd.openxmlformats-officedocument.presentationml.notesSlide+xml"/>
  <Override PartName="/ppt/tags/tag8.xml" ContentType="application/vnd.openxmlformats-officedocument.presentationml.tags+xml"/>
  <Override PartName="/ppt/notesSlides/notesSlide37.xml" ContentType="application/vnd.openxmlformats-officedocument.presentationml.notesSlide+xml"/>
  <Override PartName="/ppt/tags/tag9.xml" ContentType="application/vnd.openxmlformats-officedocument.presentationml.tags+xml"/>
  <Override PartName="/ppt/notesSlides/notesSlide38.xml" ContentType="application/vnd.openxmlformats-officedocument.presentationml.notesSlide+xml"/>
  <Override PartName="/ppt/tags/tag10.xml" ContentType="application/vnd.openxmlformats-officedocument.presentationml.tags+xml"/>
  <Override PartName="/ppt/notesSlides/notesSlide39.xml" ContentType="application/vnd.openxmlformats-officedocument.presentationml.notesSlide+xml"/>
  <Override PartName="/ppt/tags/tag11.xml" ContentType="application/vnd.openxmlformats-officedocument.presentationml.tags+xml"/>
  <Override PartName="/ppt/notesSlides/notesSlide40.xml" ContentType="application/vnd.openxmlformats-officedocument.presentationml.notesSlide+xml"/>
  <Override PartName="/ppt/tags/tag12.xml" ContentType="application/vnd.openxmlformats-officedocument.presentationml.tags+xml"/>
  <Override PartName="/ppt/notesSlides/notesSlide41.xml" ContentType="application/vnd.openxmlformats-officedocument.presentationml.notesSlide+xml"/>
  <Override PartName="/ppt/tags/tag13.xml" ContentType="application/vnd.openxmlformats-officedocument.presentationml.tags+xml"/>
  <Override PartName="/ppt/notesSlides/notesSlide42.xml" ContentType="application/vnd.openxmlformats-officedocument.presentationml.notesSlide+xml"/>
  <Override PartName="/ppt/tags/tag14.xml" ContentType="application/vnd.openxmlformats-officedocument.presentationml.tags+xml"/>
  <Override PartName="/ppt/notesSlides/notesSlide43.xml" ContentType="application/vnd.openxmlformats-officedocument.presentationml.notesSlide+xml"/>
  <Override PartName="/ppt/tags/tag15.xml" ContentType="application/vnd.openxmlformats-officedocument.presentationml.tags+xml"/>
  <Override PartName="/ppt/notesSlides/notesSlide44.xml" ContentType="application/vnd.openxmlformats-officedocument.presentationml.notesSlide+xml"/>
  <Override PartName="/ppt/tags/tag16.xml" ContentType="application/vnd.openxmlformats-officedocument.presentationml.tags+xml"/>
  <Override PartName="/ppt/notesSlides/notesSlide45.xml" ContentType="application/vnd.openxmlformats-officedocument.presentationml.notesSlide+xml"/>
  <Override PartName="/ppt/tags/tag17.xml" ContentType="application/vnd.openxmlformats-officedocument.presentationml.tags+xml"/>
  <Override PartName="/ppt/notesSlides/notesSlide4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4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4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5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tags/tag28.xml" ContentType="application/vnd.openxmlformats-officedocument.presentationml.tags+xml"/>
  <Override PartName="/ppt/notesSlides/notesSlide59.xml" ContentType="application/vnd.openxmlformats-officedocument.presentationml.notesSlide+xml"/>
  <Override PartName="/ppt/tags/tag29.xml" ContentType="application/vnd.openxmlformats-officedocument.presentationml.tags+xml"/>
  <Override PartName="/ppt/notesSlides/notesSlide60.xml" ContentType="application/vnd.openxmlformats-officedocument.presentationml.notesSlide+xml"/>
  <Override PartName="/ppt/tags/tag30.xml" ContentType="application/vnd.openxmlformats-officedocument.presentationml.tags+xml"/>
  <Override PartName="/ppt/notesSlides/notesSlide61.xml" ContentType="application/vnd.openxmlformats-officedocument.presentationml.notesSlide+xml"/>
  <Override PartName="/ppt/tags/tag31.xml" ContentType="application/vnd.openxmlformats-officedocument.presentationml.tags+xml"/>
  <Override PartName="/ppt/notesSlides/notesSlide62.xml" ContentType="application/vnd.openxmlformats-officedocument.presentationml.notesSlide+xml"/>
  <Override PartName="/ppt/tags/tag32.xml" ContentType="application/vnd.openxmlformats-officedocument.presentationml.tags+xml"/>
  <Override PartName="/ppt/notesSlides/notesSlide63.xml" ContentType="application/vnd.openxmlformats-officedocument.presentationml.notesSlide+xml"/>
  <Override PartName="/ppt/tags/tag33.xml" ContentType="application/vnd.openxmlformats-officedocument.presentationml.tags+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tags/tag34.xml" ContentType="application/vnd.openxmlformats-officedocument.presentationml.tags+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5"/>
  </p:sldMasterIdLst>
  <p:notesMasterIdLst>
    <p:notesMasterId r:id="rId83"/>
  </p:notesMasterIdLst>
  <p:handoutMasterIdLst>
    <p:handoutMasterId r:id="rId84"/>
  </p:handoutMasterIdLst>
  <p:sldIdLst>
    <p:sldId id="257" r:id="rId6"/>
    <p:sldId id="301" r:id="rId7"/>
    <p:sldId id="307" r:id="rId8"/>
    <p:sldId id="312" r:id="rId9"/>
    <p:sldId id="308" r:id="rId10"/>
    <p:sldId id="309" r:id="rId11"/>
    <p:sldId id="313" r:id="rId12"/>
    <p:sldId id="314"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3" r:id="rId48"/>
    <p:sldId id="354" r:id="rId49"/>
    <p:sldId id="355" r:id="rId50"/>
    <p:sldId id="356" r:id="rId51"/>
    <p:sldId id="357" r:id="rId52"/>
    <p:sldId id="358" r:id="rId53"/>
    <p:sldId id="359" r:id="rId54"/>
    <p:sldId id="360" r:id="rId55"/>
    <p:sldId id="361" r:id="rId56"/>
    <p:sldId id="362" r:id="rId57"/>
    <p:sldId id="363" r:id="rId58"/>
    <p:sldId id="364" r:id="rId59"/>
    <p:sldId id="365" r:id="rId60"/>
    <p:sldId id="366" r:id="rId61"/>
    <p:sldId id="367" r:id="rId62"/>
    <p:sldId id="368" r:id="rId63"/>
    <p:sldId id="369" r:id="rId64"/>
    <p:sldId id="370" r:id="rId65"/>
    <p:sldId id="371" r:id="rId66"/>
    <p:sldId id="372" r:id="rId67"/>
    <p:sldId id="373" r:id="rId68"/>
    <p:sldId id="374" r:id="rId69"/>
    <p:sldId id="375" r:id="rId70"/>
    <p:sldId id="376" r:id="rId71"/>
    <p:sldId id="377" r:id="rId72"/>
    <p:sldId id="378" r:id="rId73"/>
    <p:sldId id="379" r:id="rId74"/>
    <p:sldId id="380" r:id="rId75"/>
    <p:sldId id="381" r:id="rId76"/>
    <p:sldId id="382" r:id="rId77"/>
    <p:sldId id="383" r:id="rId78"/>
    <p:sldId id="384" r:id="rId79"/>
    <p:sldId id="385" r:id="rId80"/>
    <p:sldId id="386" r:id="rId81"/>
    <p:sldId id="387" r:id="rId82"/>
  </p:sldIdLst>
  <p:sldSz cx="9144000" cy="6858000" type="screen4x3"/>
  <p:notesSz cx="7034213" cy="92837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Scheckter" initials="R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05" autoAdjust="0"/>
  </p:normalViewPr>
  <p:slideViewPr>
    <p:cSldViewPr>
      <p:cViewPr varScale="1">
        <p:scale>
          <a:sx n="63" d="100"/>
          <a:sy n="63" d="100"/>
        </p:scale>
        <p:origin x="50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viewProps" Target="viewProps.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984625"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ChangeArrowheads="1"/>
          </p:cNvSpPr>
          <p:nvPr>
            <p:ph type="ftr" sz="quarter" idx="2"/>
          </p:nvPr>
        </p:nvSpPr>
        <p:spPr bwMode="auto">
          <a:xfrm>
            <a:off x="0"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21" name="Rectangle 5"/>
          <p:cNvSpPr>
            <a:spLocks noGrp="1" noChangeArrowheads="1"/>
          </p:cNvSpPr>
          <p:nvPr>
            <p:ph type="sldNum" sz="quarter" idx="3"/>
          </p:nvPr>
        </p:nvSpPr>
        <p:spPr bwMode="auto">
          <a:xfrm>
            <a:off x="3984625"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pPr>
              <a:defRPr/>
            </a:pPr>
            <a:fld id="{EE2DF822-75ED-443E-9440-8764D1477DDE}" type="slidenum">
              <a:rPr lang="en-US"/>
              <a:pPr>
                <a:defRPr/>
              </a:pPr>
              <a:t>‹#›</a:t>
            </a:fld>
            <a:endParaRPr lang="en-US"/>
          </a:p>
        </p:txBody>
      </p:sp>
    </p:spTree>
    <p:extLst>
      <p:ext uri="{BB962C8B-B14F-4D97-AF65-F5344CB8AC3E}">
        <p14:creationId xmlns:p14="http://schemas.microsoft.com/office/powerpoint/2010/main" val="2380138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fld id="{5BCA057F-6D49-46D7-B8EF-6ADDEE4F9315}" type="datetimeFigureOut">
              <a:rPr lang="en-US" smtClean="0"/>
              <a:pPr/>
              <a:t>8/17/2016</a:t>
            </a:fld>
            <a:endParaRPr lang="en-US"/>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9436463F-B1F8-4AC3-A7C9-819416ACD6A6}" type="slidenum">
              <a:rPr lang="en-US" smtClean="0"/>
              <a:pPr/>
              <a:t>‹#›</a:t>
            </a:fld>
            <a:endParaRPr lang="en-US"/>
          </a:p>
        </p:txBody>
      </p:sp>
    </p:spTree>
    <p:extLst>
      <p:ext uri="{BB962C8B-B14F-4D97-AF65-F5344CB8AC3E}">
        <p14:creationId xmlns:p14="http://schemas.microsoft.com/office/powerpoint/2010/main" val="388343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3" Type="http://schemas.openxmlformats.org/officeDocument/2006/relationships/hyperlink" Target="http://apps.who.int/rhl/guidelines/9789241548595/en/" TargetMode="External"/><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59FBBFC-CEC3-43D2-B4CA-4E965BDC60C1}" type="slidenum">
              <a:rPr lang="en-US" smtClean="0"/>
              <a:pPr/>
              <a:t>1</a:t>
            </a:fld>
            <a:endParaRPr lang="en-US"/>
          </a:p>
        </p:txBody>
      </p:sp>
    </p:spTree>
    <p:extLst>
      <p:ext uri="{BB962C8B-B14F-4D97-AF65-F5344CB8AC3E}">
        <p14:creationId xmlns:p14="http://schemas.microsoft.com/office/powerpoint/2010/main" val="3252273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2"/>
          <p:cNvSpPr>
            <a:spLocks noGrp="1" noRot="1" noChangeAspect="1" noChangeArrowheads="1" noTextEdit="1"/>
          </p:cNvSpPr>
          <p:nvPr>
            <p:ph type="sldImg"/>
          </p:nvPr>
        </p:nvSpPr>
        <p:spPr>
          <a:ln/>
        </p:spPr>
      </p:sp>
      <p:sp>
        <p:nvSpPr>
          <p:cNvPr id="288770"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1801597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4187AA8D-0144-4059-BBBD-E5568D06DEE1}" type="slidenum">
              <a:rPr lang="en-US" smtClean="0"/>
              <a:pPr/>
              <a:t>14</a:t>
            </a:fld>
            <a:endParaRPr lang="en-US" dirty="0"/>
          </a:p>
        </p:txBody>
      </p:sp>
    </p:spTree>
    <p:extLst>
      <p:ext uri="{BB962C8B-B14F-4D97-AF65-F5344CB8AC3E}">
        <p14:creationId xmlns:p14="http://schemas.microsoft.com/office/powerpoint/2010/main" val="3298379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t>
            </a:r>
            <a:r>
              <a:rPr lang="en-US" baseline="0" dirty="0"/>
              <a:t> enough information. Where would you look for more information? Ask participant and look on baseline medical history log</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15</a:t>
            </a:fld>
            <a:endParaRPr lang="en-US" dirty="0"/>
          </a:p>
        </p:txBody>
      </p:sp>
    </p:spTree>
    <p:extLst>
      <p:ext uri="{BB962C8B-B14F-4D97-AF65-F5344CB8AC3E}">
        <p14:creationId xmlns:p14="http://schemas.microsoft.com/office/powerpoint/2010/main" val="4036383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pregnancy is not an AE</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16</a:t>
            </a:fld>
            <a:endParaRPr lang="en-US" dirty="0"/>
          </a:p>
        </p:txBody>
      </p:sp>
    </p:spTree>
    <p:extLst>
      <p:ext uri="{BB962C8B-B14F-4D97-AF65-F5344CB8AC3E}">
        <p14:creationId xmlns:p14="http://schemas.microsoft.com/office/powerpoint/2010/main" val="2336879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a:t>
            </a:r>
            <a:r>
              <a:rPr lang="en-US" baseline="0" dirty="0"/>
              <a:t> Grade 1 AE for vulvar erythema</a:t>
            </a:r>
          </a:p>
          <a:p>
            <a:endParaRPr lang="en-US" baseline="0"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17</a:t>
            </a:fld>
            <a:endParaRPr lang="en-US"/>
          </a:p>
        </p:txBody>
      </p:sp>
    </p:spTree>
    <p:extLst>
      <p:ext uri="{BB962C8B-B14F-4D97-AF65-F5344CB8AC3E}">
        <p14:creationId xmlns:p14="http://schemas.microsoft.com/office/powerpoint/2010/main" val="485964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Rectangle 2"/>
          <p:cNvSpPr>
            <a:spLocks noGrp="1" noRot="1" noChangeAspect="1" noChangeArrowheads="1" noTextEdit="1"/>
          </p:cNvSpPr>
          <p:nvPr>
            <p:ph type="sldImg"/>
          </p:nvPr>
        </p:nvSpPr>
        <p:spPr>
          <a:ln/>
        </p:spPr>
      </p:sp>
      <p:sp>
        <p:nvSpPr>
          <p:cNvPr id="305154" name="Rectangle 3"/>
          <p:cNvSpPr>
            <a:spLocks noGrp="1" noChangeArrowheads="1"/>
          </p:cNvSpPr>
          <p:nvPr>
            <p:ph type="body" idx="1"/>
          </p:nvPr>
        </p:nvSpPr>
        <p:spPr>
          <a:xfrm>
            <a:off x="938310" y="4409447"/>
            <a:ext cx="5157594" cy="4177041"/>
          </a:xfrm>
          <a:noFill/>
          <a:ln/>
        </p:spPr>
        <p:txBody>
          <a:bodyPr/>
          <a:lstStyle/>
          <a:p>
            <a:endParaRPr lang="en-US">
              <a:latin typeface="Arial" pitchFamily="34" charset="0"/>
              <a:cs typeface="Arial" pitchFamily="34" charset="0"/>
            </a:endParaRPr>
          </a:p>
        </p:txBody>
      </p:sp>
    </p:spTree>
    <p:extLst>
      <p:ext uri="{BB962C8B-B14F-4D97-AF65-F5344CB8AC3E}">
        <p14:creationId xmlns:p14="http://schemas.microsoft.com/office/powerpoint/2010/main" val="3280740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Rectangle 2"/>
          <p:cNvSpPr>
            <a:spLocks noGrp="1" noRot="1" noChangeAspect="1" noChangeArrowheads="1" noTextEdit="1"/>
          </p:cNvSpPr>
          <p:nvPr>
            <p:ph type="sldImg"/>
          </p:nvPr>
        </p:nvSpPr>
        <p:spPr>
          <a:xfrm>
            <a:off x="1193800" y="698500"/>
            <a:ext cx="4641850" cy="3481388"/>
          </a:xfrm>
          <a:ln/>
        </p:spPr>
      </p:sp>
      <p:sp>
        <p:nvSpPr>
          <p:cNvPr id="307202" name="Rectangle 3"/>
          <p:cNvSpPr>
            <a:spLocks noGrp="1" noChangeArrowheads="1"/>
          </p:cNvSpPr>
          <p:nvPr>
            <p:ph type="body" idx="1"/>
          </p:nvPr>
        </p:nvSpPr>
        <p:spPr>
          <a:xfrm>
            <a:off x="938310" y="4409447"/>
            <a:ext cx="5157594" cy="4177041"/>
          </a:xfrm>
          <a:noFill/>
          <a:ln/>
        </p:spPr>
        <p:txBody>
          <a:bodyPr/>
          <a:lstStyle/>
          <a:p>
            <a:endParaRPr lang="en-US" sz="1000" dirty="0">
              <a:latin typeface="Arial" pitchFamily="34" charset="0"/>
              <a:cs typeface="Arial" pitchFamily="34" charset="0"/>
            </a:endParaRPr>
          </a:p>
        </p:txBody>
      </p:sp>
    </p:spTree>
    <p:extLst>
      <p:ext uri="{BB962C8B-B14F-4D97-AF65-F5344CB8AC3E}">
        <p14:creationId xmlns:p14="http://schemas.microsoft.com/office/powerpoint/2010/main" val="864778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endParaRPr lang="en-US" sz="1200" kern="1200" dirty="0">
              <a:solidFill>
                <a:schemeClr val="tx1"/>
              </a:solidFill>
              <a:effectLst/>
              <a:latin typeface="+mn-lt"/>
              <a:ea typeface="+mn-ea"/>
              <a:cs typeface="+mn-cs"/>
            </a:endParaRPr>
          </a:p>
          <a:p>
            <a:r>
              <a:rPr lang="en-US" dirty="0"/>
              <a:t> </a:t>
            </a:r>
          </a:p>
        </p:txBody>
      </p:sp>
      <p:sp>
        <p:nvSpPr>
          <p:cNvPr id="4" name="Slide Number Placeholder 3"/>
          <p:cNvSpPr>
            <a:spLocks noGrp="1"/>
          </p:cNvSpPr>
          <p:nvPr>
            <p:ph type="sldNum" sz="quarter" idx="10"/>
          </p:nvPr>
        </p:nvSpPr>
        <p:spPr/>
        <p:txBody>
          <a:bodyPr/>
          <a:lstStyle/>
          <a:p>
            <a:fld id="{4187AA8D-0144-4059-BBBD-E5568D06DEE1}" type="slidenum">
              <a:rPr lang="en-US" smtClean="0"/>
              <a:pPr/>
              <a:t>20</a:t>
            </a:fld>
            <a:endParaRPr lang="en-US"/>
          </a:p>
        </p:txBody>
      </p:sp>
    </p:spTree>
    <p:extLst>
      <p:ext uri="{BB962C8B-B14F-4D97-AF65-F5344CB8AC3E}">
        <p14:creationId xmlns:p14="http://schemas.microsoft.com/office/powerpoint/2010/main" val="3576315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p>
        </p:txBody>
      </p:sp>
      <p:sp>
        <p:nvSpPr>
          <p:cNvPr id="4" name="Slide Number Placeholder 3"/>
          <p:cNvSpPr>
            <a:spLocks noGrp="1"/>
          </p:cNvSpPr>
          <p:nvPr>
            <p:ph type="sldNum" sz="quarter" idx="10"/>
          </p:nvPr>
        </p:nvSpPr>
        <p:spPr/>
        <p:txBody>
          <a:bodyPr/>
          <a:lstStyle/>
          <a:p>
            <a:fld id="{4187AA8D-0144-4059-BBBD-E5568D06DEE1}" type="slidenum">
              <a:rPr lang="en-US" smtClean="0"/>
              <a:pPr/>
              <a:t>21</a:t>
            </a:fld>
            <a:endParaRPr lang="en-US"/>
          </a:p>
        </p:txBody>
      </p:sp>
    </p:spTree>
    <p:extLst>
      <p:ext uri="{BB962C8B-B14F-4D97-AF65-F5344CB8AC3E}">
        <p14:creationId xmlns:p14="http://schemas.microsoft.com/office/powerpoint/2010/main" val="2641786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Rot="1" noChangeAspect="1" noChangeArrowheads="1" noTextEdit="1"/>
          </p:cNvSpPr>
          <p:nvPr>
            <p:ph type="sldImg"/>
          </p:nvPr>
        </p:nvSpPr>
        <p:spPr>
          <a:ln/>
        </p:spPr>
      </p:sp>
      <p:sp>
        <p:nvSpPr>
          <p:cNvPr id="350210" name="Rectangle 3"/>
          <p:cNvSpPr>
            <a:spLocks noGrp="1" noChangeArrowheads="1"/>
          </p:cNvSpPr>
          <p:nvPr>
            <p:ph type="body" idx="1"/>
          </p:nvPr>
        </p:nvSpPr>
        <p:spPr>
          <a:noFill/>
          <a:ln/>
        </p:spPr>
        <p:txBody>
          <a:bodyPr/>
          <a:lstStyle/>
          <a:p>
            <a:endParaRPr lang="en-US">
              <a:latin typeface="Arial" pitchFamily="34" charset="0"/>
              <a:cs typeface="Arial" pitchFamily="34" charset="0"/>
            </a:endParaRPr>
          </a:p>
        </p:txBody>
      </p:sp>
    </p:spTree>
    <p:extLst>
      <p:ext uri="{BB962C8B-B14F-4D97-AF65-F5344CB8AC3E}">
        <p14:creationId xmlns:p14="http://schemas.microsoft.com/office/powerpoint/2010/main" val="297587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6463F-B1F8-4AC3-A7C9-819416ACD6A6}" type="slidenum">
              <a:rPr lang="en-US" smtClean="0"/>
              <a:pPr/>
              <a:t>3</a:t>
            </a:fld>
            <a:endParaRPr lang="en-US"/>
          </a:p>
        </p:txBody>
      </p:sp>
    </p:spTree>
    <p:extLst>
      <p:ext uri="{BB962C8B-B14F-4D97-AF65-F5344CB8AC3E}">
        <p14:creationId xmlns:p14="http://schemas.microsoft.com/office/powerpoint/2010/main" val="3365354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C2AE682-450B-487E-A3BE-F7753D5F50C0}" type="slidenum">
              <a:rPr lang="en-US" smtClean="0">
                <a:latin typeface="Times New Roman" charset="0"/>
              </a:rPr>
              <a:pPr/>
              <a:t>24</a:t>
            </a:fld>
            <a:endParaRPr lang="en-US">
              <a:latin typeface="Times New Roman" charset="0"/>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971864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25</a:t>
            </a:fld>
            <a:endParaRPr lang="en-US"/>
          </a:p>
        </p:txBody>
      </p:sp>
    </p:spTree>
    <p:extLst>
      <p:ext uri="{BB962C8B-B14F-4D97-AF65-F5344CB8AC3E}">
        <p14:creationId xmlns:p14="http://schemas.microsoft.com/office/powerpoint/2010/main" val="3325371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27</a:t>
            </a:fld>
            <a:endParaRPr lang="en-US"/>
          </a:p>
        </p:txBody>
      </p:sp>
    </p:spTree>
    <p:extLst>
      <p:ext uri="{BB962C8B-B14F-4D97-AF65-F5344CB8AC3E}">
        <p14:creationId xmlns:p14="http://schemas.microsoft.com/office/powerpoint/2010/main" val="3567359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84CE4F1-0C23-4EF3-B88C-F0BA0888A05C}" type="slidenum">
              <a:rPr lang="en-US" smtClean="0">
                <a:latin typeface="Times New Roman" charset="0"/>
              </a:rPr>
              <a:pPr/>
              <a:t>28</a:t>
            </a:fld>
            <a:endParaRPr lang="en-US">
              <a:latin typeface="Times New Roman" charset="0"/>
            </a:endParaRPr>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3827457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3435287-27BF-4E23-9F97-5DD5D156AA5C}" type="slidenum">
              <a:rPr lang="en-US" smtClean="0">
                <a:latin typeface="Times New Roman" charset="0"/>
              </a:rPr>
              <a:pPr/>
              <a:t>30</a:t>
            </a:fld>
            <a:endParaRPr lang="en-US">
              <a:latin typeface="Times New Roman" charset="0"/>
            </a:endParaRPr>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2054499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C774CB5-1A9C-4894-AA72-70028374450C}" type="slidenum">
              <a:rPr lang="en-US" smtClean="0">
                <a:latin typeface="Times New Roman" charset="0"/>
              </a:rPr>
              <a:pPr/>
              <a:t>31</a:t>
            </a:fld>
            <a:endParaRPr lang="en-US">
              <a:latin typeface="Times New Roman"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119002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196944-6813-4532-A5C2-1480C25017E1}" type="slidenum">
              <a:rPr lang="en-US" smtClean="0">
                <a:latin typeface="Times New Roman" charset="0"/>
              </a:rPr>
              <a:pPr/>
              <a:t>32</a:t>
            </a:fld>
            <a:endParaRPr lang="en-US">
              <a:latin typeface="Times New Roman"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a:t> </a:t>
            </a:r>
          </a:p>
        </p:txBody>
      </p:sp>
    </p:spTree>
    <p:extLst>
      <p:ext uri="{BB962C8B-B14F-4D97-AF65-F5344CB8AC3E}">
        <p14:creationId xmlns:p14="http://schemas.microsoft.com/office/powerpoint/2010/main" val="10057071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8E9C9A1-8C0F-478D-9FC1-AAA2E672F14F}" type="slidenum">
              <a:rPr lang="en-US" smtClean="0">
                <a:latin typeface="Times New Roman" charset="0"/>
              </a:rPr>
              <a:pPr/>
              <a:t>33</a:t>
            </a:fld>
            <a:endParaRPr lang="en-US">
              <a:latin typeface="Times New Roman" charset="0"/>
            </a:endParaRPr>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2655615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2BB471-05A4-4F19-8FD7-22A268D2D0D9}" type="slidenum">
              <a:rPr lang="en-US" smtClean="0">
                <a:latin typeface="Times New Roman" charset="0"/>
              </a:rPr>
              <a:pPr/>
              <a:t>34</a:t>
            </a:fld>
            <a:endParaRPr lang="en-US">
              <a:latin typeface="Times New Roman" charset="0"/>
            </a:endParaRPr>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0687144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6D44102-B22F-49ED-B02A-F958BAE3E1CC}" type="slidenum">
              <a:rPr lang="en-US" smtClean="0">
                <a:latin typeface="Times New Roman" charset="0"/>
              </a:rPr>
              <a:pPr/>
              <a:t>35</a:t>
            </a:fld>
            <a:endParaRPr lang="en-US">
              <a:latin typeface="Times New Roman" charset="0"/>
            </a:endParaRPr>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299886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9436463F-B1F8-4AC3-A7C9-819416ACD6A6}" type="slidenum">
              <a:rPr lang="en-US" smtClean="0"/>
              <a:pPr/>
              <a:t>4</a:t>
            </a:fld>
            <a:endParaRPr lang="en-US"/>
          </a:p>
        </p:txBody>
      </p:sp>
    </p:spTree>
    <p:extLst>
      <p:ext uri="{BB962C8B-B14F-4D97-AF65-F5344CB8AC3E}">
        <p14:creationId xmlns:p14="http://schemas.microsoft.com/office/powerpoint/2010/main" val="8755476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DEA5C41-FCFB-4F20-969F-CB9E60257B52}" type="slidenum">
              <a:rPr lang="en-US" smtClean="0">
                <a:latin typeface="Times New Roman" charset="0"/>
              </a:rPr>
              <a:pPr/>
              <a:t>36</a:t>
            </a:fld>
            <a:endParaRPr lang="en-US">
              <a:latin typeface="Times New Roman"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1754506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12B814E-27ED-44CC-A228-2A7D2ADBF012}" type="slidenum">
              <a:rPr lang="en-US" smtClean="0">
                <a:latin typeface="Times New Roman" charset="0"/>
              </a:rPr>
              <a:pPr/>
              <a:t>37</a:t>
            </a:fld>
            <a:endParaRPr lang="en-US">
              <a:latin typeface="Times New Roman"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798020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733F2FA-ABBA-4BBD-9073-19870A529B36}" type="slidenum">
              <a:rPr lang="en-US" smtClean="0">
                <a:latin typeface="Times New Roman" charset="0"/>
              </a:rPr>
              <a:pPr/>
              <a:t>38</a:t>
            </a:fld>
            <a:endParaRPr lang="en-US">
              <a:latin typeface="Times New Roman"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38403662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690EA31-CFFE-49E4-81DA-D87E9FC2884A}" type="slidenum">
              <a:rPr lang="en-US" smtClean="0">
                <a:latin typeface="Times New Roman" charset="0"/>
              </a:rPr>
              <a:pPr/>
              <a:t>39</a:t>
            </a:fld>
            <a:endParaRPr lang="en-US">
              <a:latin typeface="Times New Roman" charset="0"/>
            </a:endParaRPr>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154183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EA6A6D-B7FF-4741-91E2-812EABC384A6}" type="slidenum">
              <a:rPr lang="en-US" smtClean="0">
                <a:latin typeface="Times New Roman" charset="0"/>
              </a:rPr>
              <a:pPr/>
              <a:t>40</a:t>
            </a:fld>
            <a:endParaRPr lang="en-US">
              <a:latin typeface="Times New Roman"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7462196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an AE previously reported within an AE or GAE log CRF resolves and then recurs at a later date, the second occurrence must be reported as a new AE on a new AE or GAE Log CRF as applicable.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Regular occurrences of the same adverse event that are expected in follow-up are not typically considered separate adverse events. For example, new intermenstrual bleeding (IMB) not associated with contraception should be documented as an AE. If IMB continues, a new AE for genital bleeding may not need to be captured each time. Clinician discretion should be used and if a recurrent pattern is determined, the AE Log CRF for the initial change in bleeding patterns should be updated to be ‘ongoing’.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478C8F5-4B45-49B4-8920-FE1FABE89937}" type="slidenum">
              <a:rPr lang="en-US" smtClean="0"/>
              <a:pPr/>
              <a:t>41</a:t>
            </a:fld>
            <a:endParaRPr lang="en-US" dirty="0"/>
          </a:p>
        </p:txBody>
      </p:sp>
    </p:spTree>
    <p:extLst>
      <p:ext uri="{BB962C8B-B14F-4D97-AF65-F5344CB8AC3E}">
        <p14:creationId xmlns:p14="http://schemas.microsoft.com/office/powerpoint/2010/main" val="14121761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38310" y="4409447"/>
            <a:ext cx="5157594" cy="4177041"/>
          </a:xfrm>
          <a:noFill/>
          <a:ln/>
        </p:spPr>
        <p:txBody>
          <a:bodyPr/>
          <a:lstStyle/>
          <a:p>
            <a:r>
              <a:rPr lang="en-US" dirty="0">
                <a:latin typeface="Arial" pitchFamily="34" charset="0"/>
                <a:cs typeface="Arial" pitchFamily="34" charset="0"/>
              </a:rPr>
              <a:t>Severity reflects the intensity of the AE.</a:t>
            </a:r>
          </a:p>
          <a:p>
            <a:endParaRPr lang="en-US" dirty="0">
              <a:latin typeface="Arial" pitchFamily="34" charset="0"/>
              <a:cs typeface="Arial" pitchFamily="34" charset="0"/>
            </a:endParaRPr>
          </a:p>
          <a:p>
            <a:r>
              <a:rPr lang="en-US" dirty="0">
                <a:latin typeface="Arial" pitchFamily="34" charset="0"/>
                <a:cs typeface="Arial" pitchFamily="34" charset="0"/>
              </a:rPr>
              <a:t>AEs listed in both the </a:t>
            </a:r>
            <a:r>
              <a:rPr lang="en-US" dirty="0" err="1">
                <a:latin typeface="Arial" pitchFamily="34" charset="0"/>
                <a:cs typeface="Arial" pitchFamily="34" charset="0"/>
              </a:rPr>
              <a:t>Tox</a:t>
            </a:r>
            <a:r>
              <a:rPr lang="en-US" dirty="0">
                <a:latin typeface="Arial" pitchFamily="34" charset="0"/>
                <a:cs typeface="Arial" pitchFamily="34" charset="0"/>
              </a:rPr>
              <a:t> Table and the FGGT should be graded per the FGGT.  </a:t>
            </a:r>
          </a:p>
          <a:p>
            <a:r>
              <a:rPr lang="en-US" dirty="0">
                <a:latin typeface="Arial" pitchFamily="34" charset="0"/>
                <a:cs typeface="Arial" pitchFamily="34" charset="0"/>
              </a:rPr>
              <a:t>AEs not listed in the FGGT should be graded per the </a:t>
            </a:r>
            <a:r>
              <a:rPr lang="en-US" dirty="0" err="1">
                <a:latin typeface="Arial" pitchFamily="34" charset="0"/>
                <a:cs typeface="Arial" pitchFamily="34" charset="0"/>
              </a:rPr>
              <a:t>Tox</a:t>
            </a:r>
            <a:r>
              <a:rPr lang="en-US" dirty="0">
                <a:latin typeface="Arial" pitchFamily="34" charset="0"/>
                <a:cs typeface="Arial" pitchFamily="34" charset="0"/>
              </a:rPr>
              <a:t> Table.</a:t>
            </a:r>
          </a:p>
          <a:p>
            <a:r>
              <a:rPr lang="en-US" dirty="0">
                <a:latin typeface="Arial" pitchFamily="34" charset="0"/>
                <a:cs typeface="Arial" pitchFamily="34" charset="0"/>
              </a:rPr>
              <a:t>AEs not listed in the FGGT or the </a:t>
            </a:r>
            <a:r>
              <a:rPr lang="en-US" dirty="0" err="1">
                <a:latin typeface="Arial" pitchFamily="34" charset="0"/>
                <a:cs typeface="Arial" pitchFamily="34" charset="0"/>
              </a:rPr>
              <a:t>Tox</a:t>
            </a:r>
            <a:r>
              <a:rPr lang="en-US" dirty="0">
                <a:latin typeface="Arial" pitchFamily="34" charset="0"/>
                <a:cs typeface="Arial" pitchFamily="34" charset="0"/>
              </a:rPr>
              <a:t> Table should be graded per the “estimating severity grade row” on page 1 of the </a:t>
            </a:r>
            <a:r>
              <a:rPr lang="en-US" dirty="0" err="1">
                <a:latin typeface="Arial" pitchFamily="34" charset="0"/>
                <a:cs typeface="Arial" pitchFamily="34" charset="0"/>
              </a:rPr>
              <a:t>Tox</a:t>
            </a:r>
            <a:r>
              <a:rPr lang="en-US" dirty="0">
                <a:latin typeface="Arial" pitchFamily="34" charset="0"/>
                <a:cs typeface="Arial" pitchFamily="34" charset="0"/>
              </a:rPr>
              <a:t> Table.</a:t>
            </a:r>
          </a:p>
        </p:txBody>
      </p:sp>
    </p:spTree>
    <p:extLst>
      <p:ext uri="{BB962C8B-B14F-4D97-AF65-F5344CB8AC3E}">
        <p14:creationId xmlns:p14="http://schemas.microsoft.com/office/powerpoint/2010/main" val="37232621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2"/>
          <p:cNvSpPr>
            <a:spLocks noGrp="1" noRot="1" noChangeAspect="1" noChangeArrowheads="1" noTextEdit="1"/>
          </p:cNvSpPr>
          <p:nvPr>
            <p:ph type="sldImg"/>
          </p:nvPr>
        </p:nvSpPr>
        <p:spPr>
          <a:ln/>
        </p:spPr>
      </p:sp>
      <p:sp>
        <p:nvSpPr>
          <p:cNvPr id="369666" name="Rectangle 3"/>
          <p:cNvSpPr>
            <a:spLocks noGrp="1" noChangeArrowheads="1"/>
          </p:cNvSpPr>
          <p:nvPr>
            <p:ph type="body" idx="1"/>
          </p:nvPr>
        </p:nvSpPr>
        <p:spPr>
          <a:xfrm>
            <a:off x="938310" y="4409447"/>
            <a:ext cx="5157594" cy="4177041"/>
          </a:xfrm>
          <a:noFill/>
          <a:ln/>
        </p:spPr>
        <p:txBody>
          <a:bodyPr/>
          <a:lstStyle/>
          <a:p>
            <a:r>
              <a:rPr lang="en-US" dirty="0">
                <a:latin typeface="Arial" pitchFamily="34" charset="0"/>
                <a:cs typeface="Arial" pitchFamily="34" charset="0"/>
              </a:rPr>
              <a:t>This slide is included because questions often arise on how to deal with symptomatic and asymptomatic yeast.  See FGGT for a guide.   </a:t>
            </a:r>
          </a:p>
        </p:txBody>
      </p:sp>
    </p:spTree>
    <p:extLst>
      <p:ext uri="{BB962C8B-B14F-4D97-AF65-F5344CB8AC3E}">
        <p14:creationId xmlns:p14="http://schemas.microsoft.com/office/powerpoint/2010/main" val="40215903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2"/>
          <p:cNvSpPr>
            <a:spLocks noGrp="1" noRot="1" noChangeAspect="1" noChangeArrowheads="1" noTextEdit="1"/>
          </p:cNvSpPr>
          <p:nvPr>
            <p:ph type="sldImg"/>
          </p:nvPr>
        </p:nvSpPr>
        <p:spPr>
          <a:ln/>
        </p:spPr>
      </p:sp>
      <p:sp>
        <p:nvSpPr>
          <p:cNvPr id="374786"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3615173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45</a:t>
            </a:fld>
            <a:endParaRPr lang="en-US"/>
          </a:p>
        </p:txBody>
      </p:sp>
    </p:spTree>
    <p:extLst>
      <p:ext uri="{BB962C8B-B14F-4D97-AF65-F5344CB8AC3E}">
        <p14:creationId xmlns:p14="http://schemas.microsoft.com/office/powerpoint/2010/main" val="152238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59FBBFC-CEC3-43D2-B4CA-4E965BDC60C1}" type="slidenum">
              <a:rPr lang="en-US" smtClean="0"/>
              <a:pPr/>
              <a:t>5</a:t>
            </a:fld>
            <a:endParaRPr lang="en-US"/>
          </a:p>
        </p:txBody>
      </p:sp>
    </p:spTree>
    <p:extLst>
      <p:ext uri="{BB962C8B-B14F-4D97-AF65-F5344CB8AC3E}">
        <p14:creationId xmlns:p14="http://schemas.microsoft.com/office/powerpoint/2010/main" val="27939915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2"/>
          <p:cNvSpPr>
            <a:spLocks noGrp="1" noRot="1" noChangeAspect="1" noChangeArrowheads="1" noTextEdit="1"/>
          </p:cNvSpPr>
          <p:nvPr>
            <p:ph type="sldImg"/>
          </p:nvPr>
        </p:nvSpPr>
        <p:spPr>
          <a:ln/>
        </p:spPr>
      </p:sp>
      <p:sp>
        <p:nvSpPr>
          <p:cNvPr id="374786"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677696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2"/>
          <p:cNvSpPr>
            <a:spLocks noGrp="1" noRot="1" noChangeAspect="1" noChangeArrowheads="1" noTextEdit="1"/>
          </p:cNvSpPr>
          <p:nvPr>
            <p:ph type="sldImg"/>
          </p:nvPr>
        </p:nvSpPr>
        <p:spPr>
          <a:ln/>
        </p:spPr>
      </p:sp>
      <p:sp>
        <p:nvSpPr>
          <p:cNvPr id="397314" name="Rectangle 3"/>
          <p:cNvSpPr>
            <a:spLocks noGrp="1" noChangeArrowheads="1"/>
          </p:cNvSpPr>
          <p:nvPr>
            <p:ph type="body" idx="1"/>
          </p:nvPr>
        </p:nvSpPr>
        <p:spPr>
          <a:xfrm>
            <a:off x="938310" y="4409447"/>
            <a:ext cx="5157594" cy="4177041"/>
          </a:xfrm>
          <a:noFill/>
          <a:ln/>
        </p:spPr>
        <p:txBody>
          <a:bodyPr/>
          <a:lstStyle/>
          <a:p>
            <a:r>
              <a:rPr lang="en-US" sz="1200" kern="1200" dirty="0">
                <a:solidFill>
                  <a:schemeClr val="tx1"/>
                </a:solidFill>
                <a:effectLst/>
                <a:latin typeface="+mn-lt"/>
                <a:ea typeface="+mn-ea"/>
                <a:cs typeface="+mn-cs"/>
              </a:rPr>
              <a:t>Clinical management and follow-up of AEs detailed in Section 9 of the MTN-025 protocol should proceed per those specifications.  If an AE is not addressed in Section 9 of the protocol, follow-up evaluations should be performed at an appropriate schedule as determined by the clinician until resolution or stabilization (the same grade for three months) has been documented. </a:t>
            </a:r>
            <a:endParaRPr lang="en-US" sz="1500" dirty="0">
              <a:latin typeface="Arial" pitchFamily="34" charset="0"/>
              <a:cs typeface="Arial" pitchFamily="34" charset="0"/>
            </a:endParaRPr>
          </a:p>
        </p:txBody>
      </p:sp>
    </p:spTree>
    <p:extLst>
      <p:ext uri="{BB962C8B-B14F-4D97-AF65-F5344CB8AC3E}">
        <p14:creationId xmlns:p14="http://schemas.microsoft.com/office/powerpoint/2010/main" val="1432871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2"/>
          <p:cNvSpPr>
            <a:spLocks noGrp="1" noRot="1" noChangeAspect="1" noChangeArrowheads="1" noTextEdit="1"/>
          </p:cNvSpPr>
          <p:nvPr>
            <p:ph type="sldImg"/>
          </p:nvPr>
        </p:nvSpPr>
        <p:spPr>
          <a:ln/>
        </p:spPr>
      </p:sp>
      <p:sp>
        <p:nvSpPr>
          <p:cNvPr id="399362" name="Rectangle 3"/>
          <p:cNvSpPr>
            <a:spLocks noGrp="1" noChangeArrowheads="1"/>
          </p:cNvSpPr>
          <p:nvPr>
            <p:ph type="body" idx="1"/>
          </p:nvPr>
        </p:nvSpPr>
        <p:spPr>
          <a:xfrm>
            <a:off x="938310" y="4409447"/>
            <a:ext cx="5157594" cy="4177041"/>
          </a:xfrm>
          <a:noFill/>
          <a:ln/>
        </p:spPr>
        <p:txBody>
          <a:bodyPr/>
          <a:lstStyle/>
          <a:p>
            <a:endParaRPr lang="en-US" sz="1500" dirty="0">
              <a:latin typeface="Arial" pitchFamily="34" charset="0"/>
              <a:cs typeface="Arial" pitchFamily="34" charset="0"/>
            </a:endParaRPr>
          </a:p>
        </p:txBody>
      </p:sp>
    </p:spTree>
    <p:extLst>
      <p:ext uri="{BB962C8B-B14F-4D97-AF65-F5344CB8AC3E}">
        <p14:creationId xmlns:p14="http://schemas.microsoft.com/office/powerpoint/2010/main" val="28262980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Rectangle 2"/>
          <p:cNvSpPr>
            <a:spLocks noGrp="1" noRot="1" noChangeAspect="1" noChangeArrowheads="1" noTextEdit="1"/>
          </p:cNvSpPr>
          <p:nvPr>
            <p:ph type="sldImg"/>
          </p:nvPr>
        </p:nvSpPr>
        <p:spPr>
          <a:ln/>
        </p:spPr>
      </p:sp>
      <p:sp>
        <p:nvSpPr>
          <p:cNvPr id="401410" name="Rectangle 3"/>
          <p:cNvSpPr>
            <a:spLocks noGrp="1" noChangeArrowheads="1"/>
          </p:cNvSpPr>
          <p:nvPr>
            <p:ph type="body" idx="1"/>
          </p:nvPr>
        </p:nvSpPr>
        <p:spPr>
          <a:xfrm>
            <a:off x="938310" y="4409447"/>
            <a:ext cx="5157594" cy="4177041"/>
          </a:xfrm>
          <a:noFill/>
          <a:ln/>
        </p:spPr>
        <p:txBody>
          <a:bodyPr/>
          <a:lstStyle/>
          <a:p>
            <a:endParaRPr lang="en-US" sz="1500" dirty="0">
              <a:latin typeface="Arial" pitchFamily="34" charset="0"/>
              <a:cs typeface="Arial" pitchFamily="34" charset="0"/>
            </a:endParaRPr>
          </a:p>
        </p:txBody>
      </p:sp>
    </p:spTree>
    <p:extLst>
      <p:ext uri="{BB962C8B-B14F-4D97-AF65-F5344CB8AC3E}">
        <p14:creationId xmlns:p14="http://schemas.microsoft.com/office/powerpoint/2010/main" val="36750484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Rectangle 2"/>
          <p:cNvSpPr>
            <a:spLocks noGrp="1" noRot="1" noChangeAspect="1" noChangeArrowheads="1" noTextEdit="1"/>
          </p:cNvSpPr>
          <p:nvPr>
            <p:ph type="sldImg"/>
          </p:nvPr>
        </p:nvSpPr>
        <p:spPr>
          <a:ln/>
        </p:spPr>
      </p:sp>
      <p:sp>
        <p:nvSpPr>
          <p:cNvPr id="422914" name="Rectangle 3"/>
          <p:cNvSpPr>
            <a:spLocks noGrp="1" noChangeArrowheads="1"/>
          </p:cNvSpPr>
          <p:nvPr>
            <p:ph type="body" idx="1"/>
          </p:nvPr>
        </p:nvSpPr>
        <p:spPr>
          <a:xfrm>
            <a:off x="938310" y="4409447"/>
            <a:ext cx="5157594" cy="4177041"/>
          </a:xfrm>
          <a:noFill/>
          <a:ln/>
        </p:spPr>
        <p:txBody>
          <a:bodyPr/>
          <a:lstStyle/>
          <a:p>
            <a:endParaRPr lang="en-US">
              <a:latin typeface="Arial" pitchFamily="34" charset="0"/>
              <a:cs typeface="Arial" pitchFamily="34" charset="0"/>
            </a:endParaRPr>
          </a:p>
        </p:txBody>
      </p:sp>
    </p:spTree>
    <p:extLst>
      <p:ext uri="{BB962C8B-B14F-4D97-AF65-F5344CB8AC3E}">
        <p14:creationId xmlns:p14="http://schemas.microsoft.com/office/powerpoint/2010/main" val="22872105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1" name="Rectangle 2"/>
          <p:cNvSpPr>
            <a:spLocks noGrp="1" noRot="1" noChangeAspect="1" noChangeArrowheads="1" noTextEdit="1"/>
          </p:cNvSpPr>
          <p:nvPr>
            <p:ph type="sldImg"/>
          </p:nvPr>
        </p:nvSpPr>
        <p:spPr>
          <a:ln/>
        </p:spPr>
      </p:sp>
      <p:sp>
        <p:nvSpPr>
          <p:cNvPr id="424962" name="Rectangle 3"/>
          <p:cNvSpPr>
            <a:spLocks noGrp="1" noChangeArrowheads="1"/>
          </p:cNvSpPr>
          <p:nvPr>
            <p:ph type="body" idx="1"/>
          </p:nvPr>
        </p:nvSpPr>
        <p:spPr>
          <a:xfrm>
            <a:off x="938310" y="4409447"/>
            <a:ext cx="5157594" cy="4177041"/>
          </a:xfrm>
          <a:noFill/>
          <a:ln/>
        </p:spPr>
        <p:txBody>
          <a:bodyPr/>
          <a:lstStyle/>
          <a:p>
            <a:r>
              <a:rPr lang="en-US">
                <a:latin typeface="Arial" pitchFamily="34" charset="0"/>
                <a:cs typeface="Arial" pitchFamily="34" charset="0"/>
              </a:rPr>
              <a:t>Seriousness is based on the outcome or action associated with an AE, whereas severity reflects the intensity of the AE</a:t>
            </a:r>
          </a:p>
        </p:txBody>
      </p:sp>
    </p:spTree>
    <p:extLst>
      <p:ext uri="{BB962C8B-B14F-4D97-AF65-F5344CB8AC3E}">
        <p14:creationId xmlns:p14="http://schemas.microsoft.com/office/powerpoint/2010/main" val="21598800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Rectangle 2"/>
          <p:cNvSpPr>
            <a:spLocks noGrp="1" noRot="1" noChangeAspect="1" noChangeArrowheads="1" noTextEdit="1"/>
          </p:cNvSpPr>
          <p:nvPr>
            <p:ph type="sldImg"/>
          </p:nvPr>
        </p:nvSpPr>
        <p:spPr>
          <a:ln/>
        </p:spPr>
      </p:sp>
      <p:sp>
        <p:nvSpPr>
          <p:cNvPr id="428034"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8455029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Rectangle 2"/>
          <p:cNvSpPr>
            <a:spLocks noGrp="1" noRot="1" noChangeAspect="1" noChangeArrowheads="1" noTextEdit="1"/>
          </p:cNvSpPr>
          <p:nvPr>
            <p:ph type="sldImg"/>
          </p:nvPr>
        </p:nvSpPr>
        <p:spPr>
          <a:ln/>
        </p:spPr>
      </p:sp>
      <p:sp>
        <p:nvSpPr>
          <p:cNvPr id="451586" name="Rectangle 3"/>
          <p:cNvSpPr>
            <a:spLocks noGrp="1" noChangeArrowheads="1"/>
          </p:cNvSpPr>
          <p:nvPr>
            <p:ph type="body" idx="1"/>
          </p:nvPr>
        </p:nvSpPr>
        <p:spPr>
          <a:noFill/>
          <a:ln/>
        </p:spPr>
        <p:txBody>
          <a:bodyPr/>
          <a:lstStyle/>
          <a:p>
            <a:r>
              <a:rPr lang="en-US" dirty="0">
                <a:latin typeface="Arial" pitchFamily="34" charset="0"/>
                <a:cs typeface="Arial" pitchFamily="34" charset="0"/>
              </a:rPr>
              <a:t>Yes.</a:t>
            </a:r>
          </a:p>
          <a:p>
            <a:r>
              <a:rPr lang="en-US" dirty="0">
                <a:latin typeface="Arial" pitchFamily="34" charset="0"/>
                <a:cs typeface="Arial" pitchFamily="34" charset="0"/>
              </a:rPr>
              <a:t>Follow-up: Is it reportable? (Yes)</a:t>
            </a:r>
          </a:p>
        </p:txBody>
      </p:sp>
    </p:spTree>
    <p:extLst>
      <p:ext uri="{BB962C8B-B14F-4D97-AF65-F5344CB8AC3E}">
        <p14:creationId xmlns:p14="http://schemas.microsoft.com/office/powerpoint/2010/main" val="4679937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Rectangle 2"/>
          <p:cNvSpPr>
            <a:spLocks noGrp="1" noRot="1" noChangeAspect="1" noChangeArrowheads="1" noTextEdit="1"/>
          </p:cNvSpPr>
          <p:nvPr>
            <p:ph type="sldImg"/>
          </p:nvPr>
        </p:nvSpPr>
        <p:spPr>
          <a:ln/>
        </p:spPr>
      </p:sp>
      <p:sp>
        <p:nvSpPr>
          <p:cNvPr id="451586" name="Rectangle 3"/>
          <p:cNvSpPr>
            <a:spLocks noGrp="1" noChangeArrowheads="1"/>
          </p:cNvSpPr>
          <p:nvPr>
            <p:ph type="body" idx="1"/>
          </p:nvPr>
        </p:nvSpPr>
        <p:spPr>
          <a:noFill/>
          <a:ln/>
        </p:spPr>
        <p:txBody>
          <a:bodyPr/>
          <a:lstStyle/>
          <a:p>
            <a:r>
              <a:rPr lang="en-US" dirty="0">
                <a:latin typeface="Arial" pitchFamily="34" charset="0"/>
                <a:cs typeface="Arial" pitchFamily="34" charset="0"/>
              </a:rPr>
              <a:t>Although</a:t>
            </a:r>
            <a:r>
              <a:rPr lang="en-US" baseline="0" dirty="0">
                <a:latin typeface="Arial" pitchFamily="34" charset="0"/>
                <a:cs typeface="Arial" pitchFamily="34" charset="0"/>
              </a:rPr>
              <a:t> most Grade 4 events fall into a category of “potentially life threatening” on DAIDS, they are NOT necessarily considered serious events.</a:t>
            </a:r>
            <a:endParaRPr lang="en-US" dirty="0">
              <a:latin typeface="Arial" pitchFamily="34" charset="0"/>
              <a:cs typeface="Arial" pitchFamily="34" charset="0"/>
            </a:endParaRPr>
          </a:p>
        </p:txBody>
      </p:sp>
    </p:spTree>
    <p:extLst>
      <p:ext uri="{BB962C8B-B14F-4D97-AF65-F5344CB8AC3E}">
        <p14:creationId xmlns:p14="http://schemas.microsoft.com/office/powerpoint/2010/main" val="20988910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Rectangle 2"/>
          <p:cNvSpPr>
            <a:spLocks noGrp="1" noRot="1" noChangeAspect="1" noChangeArrowheads="1" noTextEdit="1"/>
          </p:cNvSpPr>
          <p:nvPr>
            <p:ph type="sldImg"/>
          </p:nvPr>
        </p:nvSpPr>
        <p:spPr>
          <a:ln/>
        </p:spPr>
      </p:sp>
      <p:sp>
        <p:nvSpPr>
          <p:cNvPr id="477186" name="Rectangle 3"/>
          <p:cNvSpPr>
            <a:spLocks noGrp="1" noChangeArrowheads="1"/>
          </p:cNvSpPr>
          <p:nvPr>
            <p:ph type="body" idx="1"/>
          </p:nvPr>
        </p:nvSpPr>
        <p:spPr>
          <a:noFill/>
          <a:ln/>
        </p:spPr>
        <p:txBody>
          <a:bodyPr/>
          <a:lstStyle/>
          <a:p>
            <a:pPr>
              <a:spcBef>
                <a:spcPct val="0"/>
              </a:spcBef>
            </a:pPr>
            <a:r>
              <a:rPr lang="en-US">
                <a:latin typeface="Arial" pitchFamily="34" charset="0"/>
                <a:cs typeface="Arial" pitchFamily="34" charset="0"/>
              </a:rPr>
              <a:t>Two AEs have occurred:  laceration on forehead and broken collarbone</a:t>
            </a:r>
          </a:p>
          <a:p>
            <a:pPr>
              <a:spcBef>
                <a:spcPct val="0"/>
              </a:spcBef>
            </a:pPr>
            <a:r>
              <a:rPr lang="en-US">
                <a:latin typeface="Arial" pitchFamily="34" charset="0"/>
                <a:cs typeface="Arial" pitchFamily="34" charset="0"/>
              </a:rPr>
              <a:t>Follow-up: Are they both serious? (Based on the description given, only the laceration is serious, because it resulted in hospitalization.)</a:t>
            </a:r>
          </a:p>
        </p:txBody>
      </p:sp>
    </p:spTree>
    <p:extLst>
      <p:ext uri="{BB962C8B-B14F-4D97-AF65-F5344CB8AC3E}">
        <p14:creationId xmlns:p14="http://schemas.microsoft.com/office/powerpoint/2010/main" val="995507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baseline="0" dirty="0"/>
          </a:p>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6</a:t>
            </a:fld>
            <a:endParaRPr lang="en-US"/>
          </a:p>
        </p:txBody>
      </p:sp>
    </p:spTree>
    <p:extLst>
      <p:ext uri="{BB962C8B-B14F-4D97-AF65-F5344CB8AC3E}">
        <p14:creationId xmlns:p14="http://schemas.microsoft.com/office/powerpoint/2010/main" val="27939915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Rectangle 2"/>
          <p:cNvSpPr>
            <a:spLocks noGrp="1" noRot="1" noChangeAspect="1" noChangeArrowheads="1" noTextEdit="1"/>
          </p:cNvSpPr>
          <p:nvPr>
            <p:ph type="sldImg"/>
          </p:nvPr>
        </p:nvSpPr>
        <p:spPr>
          <a:ln/>
        </p:spPr>
      </p:sp>
      <p:sp>
        <p:nvSpPr>
          <p:cNvPr id="479234" name="Rectangle 3"/>
          <p:cNvSpPr>
            <a:spLocks noGrp="1" noChangeArrowheads="1"/>
          </p:cNvSpPr>
          <p:nvPr>
            <p:ph type="body" idx="1"/>
          </p:nvPr>
        </p:nvSpPr>
        <p:spPr>
          <a:noFill/>
          <a:ln/>
        </p:spPr>
        <p:txBody>
          <a:bodyPr/>
          <a:lstStyle/>
          <a:p>
            <a:r>
              <a:rPr lang="en-US" dirty="0">
                <a:latin typeface="Arial" pitchFamily="34" charset="0"/>
                <a:cs typeface="Arial" pitchFamily="34" charset="0"/>
              </a:rPr>
              <a:t>Yes – Laceration is EAE.   </a:t>
            </a:r>
            <a:endParaRPr lang="en-US" sz="1300" dirty="0">
              <a:latin typeface="Arial" pitchFamily="34" charset="0"/>
              <a:cs typeface="Arial" pitchFamily="34" charset="0"/>
            </a:endParaRPr>
          </a:p>
          <a:p>
            <a:endParaRPr lang="en-US" sz="1300" dirty="0">
              <a:latin typeface="Arial" pitchFamily="34" charset="0"/>
              <a:cs typeface="Arial" pitchFamily="34" charset="0"/>
            </a:endParaRPr>
          </a:p>
        </p:txBody>
      </p:sp>
    </p:spTree>
    <p:extLst>
      <p:ext uri="{BB962C8B-B14F-4D97-AF65-F5344CB8AC3E}">
        <p14:creationId xmlns:p14="http://schemas.microsoft.com/office/powerpoint/2010/main" val="28008797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2"/>
          <p:cNvSpPr>
            <a:spLocks noGrp="1" noRot="1" noChangeAspect="1" noChangeArrowheads="1" noTextEdit="1"/>
          </p:cNvSpPr>
          <p:nvPr>
            <p:ph type="sldImg"/>
          </p:nvPr>
        </p:nvSpPr>
        <p:spPr>
          <a:ln/>
        </p:spPr>
      </p:sp>
      <p:sp>
        <p:nvSpPr>
          <p:cNvPr id="475138" name="Rectangle 3"/>
          <p:cNvSpPr>
            <a:spLocks noGrp="1" noChangeArrowheads="1"/>
          </p:cNvSpPr>
          <p:nvPr>
            <p:ph type="body" idx="1"/>
          </p:nvPr>
        </p:nvSpPr>
        <p:spPr>
          <a:noFill/>
          <a:ln/>
        </p:spPr>
        <p:txBody>
          <a:bodyPr/>
          <a:lstStyle/>
          <a:p>
            <a:r>
              <a:rPr lang="en-US" dirty="0">
                <a:latin typeface="Arial" pitchFamily="34" charset="0"/>
                <a:cs typeface="Arial" pitchFamily="34" charset="0"/>
              </a:rPr>
              <a:t>Fetal losses are not considered AEs (therefore no AE, no reportable AE, no SAE)</a:t>
            </a:r>
          </a:p>
        </p:txBody>
      </p:sp>
    </p:spTree>
    <p:extLst>
      <p:ext uri="{BB962C8B-B14F-4D97-AF65-F5344CB8AC3E}">
        <p14:creationId xmlns:p14="http://schemas.microsoft.com/office/powerpoint/2010/main" val="2029939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Abnormal Pap smear findings should be initially reported and graded based on the “Pap” row of the FGGT.  AGC and AGC-favor neoplastic are not specifically mentioned in the “Pap” row, but should be assigned severity grades 1 and 2, respectively. If abnormal cytology uncovered at screening is followed by a biopsy during follow-up, sites should report an AE for the histologic diagnosis IF the biopsy result is a higher grade than the baseline pap smear. For example, consider a participant who has an LGSIL pap result (grade 1) at screening and undergoes a colposcopy with biopsy at month 6. If the biopsy result is grade 1, no AE need be reported; HOWEVER, if the biopsy result is grade 2 or higher, an AE should be submitted using the histologic diagnosis (CIN II, for example).</a:t>
            </a:r>
          </a:p>
          <a:p>
            <a:endParaRPr lang="en-US" dirty="0"/>
          </a:p>
          <a:p>
            <a:r>
              <a:rPr lang="en-US" dirty="0"/>
              <a:t>Pap smear results should be managed per local standard of care as specified in site SOPs. If local standards of care require clinical colposcopy and/or biopsy to assess lower grade abnormalities (not requiring hold per protocol), the </a:t>
            </a:r>
            <a:r>
              <a:rPr lang="en-US" dirty="0" err="1"/>
              <a:t>IoR</a:t>
            </a:r>
            <a:r>
              <a:rPr lang="en-US" dirty="0"/>
              <a:t>/designee should advise the participant to remove the vaginal ring (if applicable) on the day of the colposcopy. The removal prevents the ring from interfering with the evaluation, biopsy, or treatment, if needed. The duration of the ring outage will depend on the procedures completed at the time of colposcopy. </a:t>
            </a:r>
          </a:p>
          <a:p>
            <a:r>
              <a:rPr lang="en-US" dirty="0"/>
              <a:t>•	If a biopsy or treatment (excision or cryotherapy) is not undertaken, the participant should be instructed to reinsert the same ring following the colposcopy (as done with IUCD insertion or laparoscopic tubal ligation). A pelvic exam is not required for ring reinsertion, and no Clinical Product Hold/Discontinuation Log CRF or pharmacy documentation is required to document the brief removal.  </a:t>
            </a:r>
          </a:p>
          <a:p>
            <a:r>
              <a:rPr lang="en-US" dirty="0"/>
              <a:t>•	If a biopsy or treatment is performed, a new clinical product hold should be initiated. Study clinic staff should complete a Clinical Product Hold/Discontinuation Log entry and a vaginal ring request slip marked “hold”. The product hold should continue until a clinically acceptable resolution for the biopsy and/or treatment has occurred according to the judgment of the </a:t>
            </a:r>
            <a:r>
              <a:rPr lang="en-US" dirty="0" err="1"/>
              <a:t>IoR</a:t>
            </a:r>
            <a:r>
              <a:rPr lang="en-US" dirty="0"/>
              <a:t>/designee. Importantly, adequate healing should be confirmed on pelvic exam before reinstating product use. Assuming no contraindications are identified on pelvic exam, product use can be resumed. If the participant does not want the ring re-inserted (even though the clinician determines it is okay to do so), the additional days off product are not considered part of the product hold. Rather, they count as participant non-adherence, and should be captured as such within the Ring Adherence CRF completed at the participant’s next visit. </a:t>
            </a:r>
          </a:p>
          <a:p>
            <a:endParaRPr lang="en-US" dirty="0"/>
          </a:p>
          <a:p>
            <a:r>
              <a:rPr lang="en-US" dirty="0"/>
              <a:t>All ring outages, regardless of the reason(s), should be captured within the Ring Adherence CRF completed during the participant’s next scheduled study visit.</a:t>
            </a:r>
          </a:p>
          <a:p>
            <a:endParaRPr lang="en-US" dirty="0"/>
          </a:p>
        </p:txBody>
      </p:sp>
      <p:sp>
        <p:nvSpPr>
          <p:cNvPr id="4" name="Slide Number Placeholder 3"/>
          <p:cNvSpPr>
            <a:spLocks noGrp="1"/>
          </p:cNvSpPr>
          <p:nvPr>
            <p:ph type="sldNum" sz="quarter" idx="10"/>
          </p:nvPr>
        </p:nvSpPr>
        <p:spPr/>
        <p:txBody>
          <a:bodyPr/>
          <a:lstStyle/>
          <a:p>
            <a:fld id="{9436463F-B1F8-4AC3-A7C9-819416ACD6A6}" type="slidenum">
              <a:rPr lang="en-US" smtClean="0"/>
              <a:pPr/>
              <a:t>60</a:t>
            </a:fld>
            <a:endParaRPr lang="en-US"/>
          </a:p>
        </p:txBody>
      </p:sp>
    </p:spTree>
    <p:extLst>
      <p:ext uri="{BB962C8B-B14F-4D97-AF65-F5344CB8AC3E}">
        <p14:creationId xmlns:p14="http://schemas.microsoft.com/office/powerpoint/2010/main" val="7902918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abnormal cytology uncovered at screening is followed by a biopsy during follow-up, sites should report an AE for the histologic diagnosis IF the biopsy result is a higher grade than the baseline pap smear. For example, consider a participant who has an LGSIL pap result (grade 1) at screening and undergoes a colposcopy with biopsy at month 6. </a:t>
            </a:r>
            <a:r>
              <a:rPr lang="en-US"/>
              <a:t>If the biopsy result is grade 1, no AE need be reported; HOWEVER, if the biopsy result is grade 2 or higher, an AE should be submitted using the histologic diagnosis (CIN II, for example).</a:t>
            </a:r>
          </a:p>
        </p:txBody>
      </p:sp>
      <p:sp>
        <p:nvSpPr>
          <p:cNvPr id="4" name="Slide Number Placeholder 3"/>
          <p:cNvSpPr>
            <a:spLocks noGrp="1"/>
          </p:cNvSpPr>
          <p:nvPr>
            <p:ph type="sldNum" sz="quarter" idx="10"/>
          </p:nvPr>
        </p:nvSpPr>
        <p:spPr/>
        <p:txBody>
          <a:bodyPr/>
          <a:lstStyle/>
          <a:p>
            <a:fld id="{9436463F-B1F8-4AC3-A7C9-819416ACD6A6}" type="slidenum">
              <a:rPr lang="en-US" smtClean="0"/>
              <a:pPr/>
              <a:t>61</a:t>
            </a:fld>
            <a:endParaRPr lang="en-US"/>
          </a:p>
        </p:txBody>
      </p:sp>
    </p:spTree>
    <p:extLst>
      <p:ext uri="{BB962C8B-B14F-4D97-AF65-F5344CB8AC3E}">
        <p14:creationId xmlns:p14="http://schemas.microsoft.com/office/powerpoint/2010/main" val="559219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6463F-B1F8-4AC3-A7C9-819416ACD6A6}" type="slidenum">
              <a:rPr lang="en-US" smtClean="0"/>
              <a:pPr/>
              <a:t>63</a:t>
            </a:fld>
            <a:endParaRPr lang="en-US"/>
          </a:p>
        </p:txBody>
      </p:sp>
    </p:spTree>
    <p:extLst>
      <p:ext uri="{BB962C8B-B14F-4D97-AF65-F5344CB8AC3E}">
        <p14:creationId xmlns:p14="http://schemas.microsoft.com/office/powerpoint/2010/main" val="1285844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64</a:t>
            </a:fld>
            <a:endParaRPr lang="en-US"/>
          </a:p>
        </p:txBody>
      </p:sp>
    </p:spTree>
    <p:extLst>
      <p:ext uri="{BB962C8B-B14F-4D97-AF65-F5344CB8AC3E}">
        <p14:creationId xmlns:p14="http://schemas.microsoft.com/office/powerpoint/2010/main" val="10297355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RPR positivity</a:t>
            </a:r>
            <a:r>
              <a:rPr lang="en-US" baseline="0" dirty="0"/>
              <a:t> at screening should be captured as </a:t>
            </a:r>
            <a:r>
              <a:rPr lang="en-US" baseline="0" dirty="0" err="1"/>
              <a:t>rpr</a:t>
            </a:r>
            <a:r>
              <a:rPr lang="en-US" baseline="0" dirty="0"/>
              <a:t> </a:t>
            </a:r>
            <a:r>
              <a:rPr lang="en-US" baseline="0" dirty="0" err="1"/>
              <a:t>seropositivty</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66</a:t>
            </a:fld>
            <a:endParaRPr lang="en-US"/>
          </a:p>
        </p:txBody>
      </p:sp>
    </p:spTree>
    <p:extLst>
      <p:ext uri="{BB962C8B-B14F-4D97-AF65-F5344CB8AC3E}">
        <p14:creationId xmlns:p14="http://schemas.microsoft.com/office/powerpoint/2010/main" val="25079793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itchFamily="2" charset="2"/>
            </a:endParaRPr>
          </a:p>
          <a:p>
            <a:r>
              <a:rPr lang="en-US" b="1" baseline="0" dirty="0">
                <a:sym typeface="Wingdings" pitchFamily="2" charset="2"/>
              </a:rPr>
              <a:t>According to section 11 of the SSP all </a:t>
            </a:r>
            <a:r>
              <a:rPr lang="en-US" b="1" baseline="0" dirty="0" err="1">
                <a:sym typeface="Wingdings" pitchFamily="2" charset="2"/>
              </a:rPr>
              <a:t>Aes</a:t>
            </a:r>
            <a:r>
              <a:rPr lang="en-US" b="1" baseline="0" dirty="0">
                <a:sym typeface="Wingdings" pitchFamily="2" charset="2"/>
              </a:rPr>
              <a:t> need to be followed at least monthly until resolution or stabilization (3 months)..this is NOT the case for clinician observed vaginal discharge. In order to mark an outcome date for the vaginal discharge, the clinician will have to do an exam. (this is the same for any non </a:t>
            </a:r>
            <a:r>
              <a:rPr lang="en-US" b="1" baseline="0" dirty="0" err="1">
                <a:sym typeface="Wingdings" pitchFamily="2" charset="2"/>
              </a:rPr>
              <a:t>ppt</a:t>
            </a:r>
            <a:r>
              <a:rPr lang="en-US" b="1" baseline="0" dirty="0">
                <a:sym typeface="Wingdings" pitchFamily="2" charset="2"/>
              </a:rPr>
              <a:t> reported complaint- like abnormal lab, clinical finding). The expectation is that all </a:t>
            </a:r>
            <a:r>
              <a:rPr lang="en-US" b="1" baseline="0" dirty="0" err="1">
                <a:sym typeface="Wingdings" pitchFamily="2" charset="2"/>
              </a:rPr>
              <a:t>Aes</a:t>
            </a:r>
            <a:r>
              <a:rPr lang="en-US" b="1" baseline="0" dirty="0">
                <a:sym typeface="Wingdings" pitchFamily="2" charset="2"/>
              </a:rPr>
              <a:t> will be assed monthly EXCEPT for clinician reports vaginal discharge. It can be kept open until the next scheduled pelvic exam. We should try to minimize unnecessary visits and exams. </a:t>
            </a:r>
            <a:r>
              <a:rPr lang="en-US" b="1" baseline="0" dirty="0" err="1">
                <a:sym typeface="Wingdings" pitchFamily="2" charset="2"/>
              </a:rPr>
              <a:t>Scharp</a:t>
            </a:r>
            <a:r>
              <a:rPr lang="en-US" b="1" baseline="0" dirty="0">
                <a:sym typeface="Wingdings" pitchFamily="2" charset="2"/>
              </a:rPr>
              <a:t> will send the sites a notice that the AE is open, but that is OK. </a:t>
            </a:r>
            <a:r>
              <a:rPr lang="en-US" b="1" baseline="0" dirty="0" err="1">
                <a:sym typeface="Wingdings" pitchFamily="2" charset="2"/>
              </a:rPr>
              <a:t>Scharp</a:t>
            </a:r>
            <a:r>
              <a:rPr lang="en-US" b="1" baseline="0" dirty="0">
                <a:sym typeface="Wingdings" pitchFamily="2" charset="2"/>
              </a:rPr>
              <a:t> is just trying to help the sites keep track of the </a:t>
            </a:r>
            <a:r>
              <a:rPr lang="en-US" b="1" baseline="0" dirty="0" err="1">
                <a:sym typeface="Wingdings" pitchFamily="2" charset="2"/>
              </a:rPr>
              <a:t>Aes</a:t>
            </a:r>
            <a:r>
              <a:rPr lang="en-US" b="1" baseline="0" dirty="0">
                <a:sym typeface="Wingdings" pitchFamily="2" charset="2"/>
              </a:rPr>
              <a:t> it is in no way a prompt for the site to bring the </a:t>
            </a:r>
            <a:r>
              <a:rPr lang="en-US" b="1" baseline="0" dirty="0" err="1">
                <a:sym typeface="Wingdings" pitchFamily="2" charset="2"/>
              </a:rPr>
              <a:t>ppt</a:t>
            </a:r>
            <a:r>
              <a:rPr lang="en-US" b="1" baseline="0" dirty="0">
                <a:sym typeface="Wingdings" pitchFamily="2" charset="2"/>
              </a:rPr>
              <a:t> back and try to close it.</a:t>
            </a:r>
            <a:endParaRPr lang="en-US" b="1"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67</a:t>
            </a:fld>
            <a:endParaRPr lang="en-US"/>
          </a:p>
        </p:txBody>
      </p:sp>
    </p:spTree>
    <p:extLst>
      <p:ext uri="{BB962C8B-B14F-4D97-AF65-F5344CB8AC3E}">
        <p14:creationId xmlns:p14="http://schemas.microsoft.com/office/powerpoint/2010/main" val="7225477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pPr/>
              <a:t>68</a:t>
            </a:fld>
            <a:endParaRPr lang="en-US"/>
          </a:p>
        </p:txBody>
      </p:sp>
    </p:spTree>
    <p:extLst>
      <p:ext uri="{BB962C8B-B14F-4D97-AF65-F5344CB8AC3E}">
        <p14:creationId xmlns:p14="http://schemas.microsoft.com/office/powerpoint/2010/main" val="366632265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r>
              <a:rPr lang="en-US" b="1" dirty="0">
                <a:latin typeface="Arial" pitchFamily="34" charset="0"/>
                <a:cs typeface="Arial" pitchFamily="34" charset="0"/>
              </a:rPr>
              <a:t> Vaginal bleeding: For MTN-025, the following types of genital bleeding events are reportable as adverse events within the AE Log CRF:</a:t>
            </a:r>
          </a:p>
          <a:p>
            <a:endParaRPr lang="en-US" b="1" dirty="0">
              <a:latin typeface="Arial" pitchFamily="34" charset="0"/>
              <a:cs typeface="Arial" pitchFamily="34" charset="0"/>
            </a:endParaRPr>
          </a:p>
          <a:p>
            <a:r>
              <a:rPr lang="en-US" b="1" dirty="0">
                <a:latin typeface="Arial" pitchFamily="34" charset="0"/>
                <a:cs typeface="Arial" pitchFamily="34" charset="0"/>
              </a:rPr>
              <a:t>•	each new instance of heavy or prolonged menstrual bleeding, intermittent vaginal bleeding, or unexplained infrequent vaginal bleeding (as compared to the participant’s baseline), unless judged to be related to a participant’s contraceptive use </a:t>
            </a:r>
          </a:p>
          <a:p>
            <a:r>
              <a:rPr lang="en-US" b="1" dirty="0">
                <a:latin typeface="Arial" pitchFamily="34" charset="0"/>
                <a:cs typeface="Arial" pitchFamily="34" charset="0"/>
              </a:rPr>
              <a:t>•	</a:t>
            </a:r>
            <a:r>
              <a:rPr lang="en-US" b="1" dirty="0" err="1">
                <a:latin typeface="Arial" pitchFamily="34" charset="0"/>
                <a:cs typeface="Arial" pitchFamily="34" charset="0"/>
              </a:rPr>
              <a:t>postcoital</a:t>
            </a:r>
            <a:r>
              <a:rPr lang="en-US" b="1" dirty="0">
                <a:latin typeface="Arial" pitchFamily="34" charset="0"/>
                <a:cs typeface="Arial" pitchFamily="34" charset="0"/>
              </a:rPr>
              <a:t> bleeding (bleeding associated with sexual intercourse) if not present at baseline</a:t>
            </a:r>
          </a:p>
          <a:p>
            <a:endParaRPr lang="en-US" b="1" dirty="0">
              <a:latin typeface="Arial" pitchFamily="34" charset="0"/>
              <a:cs typeface="Arial" pitchFamily="34" charset="0"/>
            </a:endParaRPr>
          </a:p>
        </p:txBody>
      </p:sp>
    </p:spTree>
    <p:extLst>
      <p:ext uri="{BB962C8B-B14F-4D97-AF65-F5344CB8AC3E}">
        <p14:creationId xmlns:p14="http://schemas.microsoft.com/office/powerpoint/2010/main" val="1074675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9436463F-B1F8-4AC3-A7C9-819416ACD6A6}" type="slidenum">
              <a:rPr lang="en-US" smtClean="0"/>
              <a:pPr/>
              <a:t>7</a:t>
            </a:fld>
            <a:endParaRPr lang="en-US"/>
          </a:p>
        </p:txBody>
      </p:sp>
    </p:spTree>
    <p:extLst>
      <p:ext uri="{BB962C8B-B14F-4D97-AF65-F5344CB8AC3E}">
        <p14:creationId xmlns:p14="http://schemas.microsoft.com/office/powerpoint/2010/main" val="28458973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r>
              <a:rPr lang="en-US" b="1" dirty="0">
                <a:latin typeface="Arial" pitchFamily="34" charset="0"/>
                <a:cs typeface="Arial" pitchFamily="34" charset="0"/>
              </a:rPr>
              <a:t> </a:t>
            </a:r>
          </a:p>
          <a:p>
            <a:r>
              <a:rPr lang="en-US" b="1" dirty="0">
                <a:latin typeface="Arial" pitchFamily="34" charset="0"/>
                <a:cs typeface="Arial" pitchFamily="34" charset="0"/>
              </a:rPr>
              <a:t>New events of infrequent bleeding during follow-up for unknown reasons or delay of menses for more than one month should be documented within the AE Log CRF using the appropriate term below:</a:t>
            </a:r>
          </a:p>
          <a:p>
            <a:r>
              <a:rPr lang="en-US" b="1" dirty="0">
                <a:latin typeface="Arial" pitchFamily="34" charset="0"/>
                <a:cs typeface="Arial" pitchFamily="34" charset="0"/>
              </a:rPr>
              <a:t>	For missed menses events of 1-3 months in duration, use the term “missed menses”.</a:t>
            </a:r>
          </a:p>
          <a:p>
            <a:r>
              <a:rPr lang="en-US" b="1" dirty="0">
                <a:latin typeface="Arial" pitchFamily="34" charset="0"/>
                <a:cs typeface="Arial" pitchFamily="34" charset="0"/>
              </a:rPr>
              <a:t>	For missed menses events of 4-5 months in duration, use the term “</a:t>
            </a:r>
            <a:r>
              <a:rPr lang="en-US" b="1" dirty="0" err="1">
                <a:latin typeface="Arial" pitchFamily="34" charset="0"/>
                <a:cs typeface="Arial" pitchFamily="34" charset="0"/>
              </a:rPr>
              <a:t>oligomenorrhea</a:t>
            </a:r>
            <a:r>
              <a:rPr lang="en-US" b="1" dirty="0">
                <a:latin typeface="Arial" pitchFamily="34" charset="0"/>
                <a:cs typeface="Arial" pitchFamily="34" charset="0"/>
              </a:rPr>
              <a:t>”.</a:t>
            </a:r>
          </a:p>
          <a:p>
            <a:r>
              <a:rPr lang="en-US" b="1" dirty="0">
                <a:latin typeface="Arial" pitchFamily="34" charset="0"/>
                <a:cs typeface="Arial" pitchFamily="34" charset="0"/>
              </a:rPr>
              <a:t>	For missed menses events of 6 months or longer, use the term “amenorrhea”.</a:t>
            </a:r>
          </a:p>
          <a:p>
            <a:endParaRPr lang="en-US" b="1" dirty="0">
              <a:latin typeface="Arial" pitchFamily="34" charset="0"/>
              <a:cs typeface="Arial" pitchFamily="34" charset="0"/>
            </a:endParaRPr>
          </a:p>
        </p:txBody>
      </p:sp>
    </p:spTree>
    <p:extLst>
      <p:ext uri="{BB962C8B-B14F-4D97-AF65-F5344CB8AC3E}">
        <p14:creationId xmlns:p14="http://schemas.microsoft.com/office/powerpoint/2010/main" val="8396977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2"/>
          <p:cNvSpPr>
            <a:spLocks noGrp="1" noRot="1" noChangeAspect="1" noChangeArrowheads="1" noTextEdit="1"/>
          </p:cNvSpPr>
          <p:nvPr>
            <p:ph type="sldImg"/>
          </p:nvPr>
        </p:nvSpPr>
        <p:spPr>
          <a:ln/>
        </p:spPr>
      </p:sp>
      <p:sp>
        <p:nvSpPr>
          <p:cNvPr id="367618" name="Rectangle 3"/>
          <p:cNvSpPr>
            <a:spLocks noGrp="1" noChangeArrowheads="1"/>
          </p:cNvSpPr>
          <p:nvPr>
            <p:ph type="body" idx="1"/>
          </p:nvPr>
        </p:nvSpPr>
        <p:spPr>
          <a:xfrm>
            <a:off x="938310" y="4409447"/>
            <a:ext cx="5157594" cy="4177041"/>
          </a:xfrm>
          <a:noFill/>
          <a:ln/>
        </p:spPr>
        <p:txBody>
          <a:bodyPr/>
          <a:lstStyle/>
          <a:p>
            <a:r>
              <a:rPr lang="en-US" dirty="0">
                <a:latin typeface="Arial" pitchFamily="34" charset="0"/>
                <a:cs typeface="Arial" pitchFamily="34" charset="0"/>
              </a:rPr>
              <a:t> </a:t>
            </a:r>
          </a:p>
        </p:txBody>
      </p:sp>
    </p:spTree>
    <p:extLst>
      <p:ext uri="{BB962C8B-B14F-4D97-AF65-F5344CB8AC3E}">
        <p14:creationId xmlns:p14="http://schemas.microsoft.com/office/powerpoint/2010/main" val="10583741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pPr lvl="0"/>
            <a:r>
              <a:rPr lang="en-US" b="1" dirty="0">
                <a:latin typeface="Arial" pitchFamily="34" charset="0"/>
                <a:cs typeface="Arial" pitchFamily="34" charset="0"/>
              </a:rPr>
              <a:t>  </a:t>
            </a:r>
            <a:r>
              <a:rPr lang="en-US" sz="1200" kern="1200" dirty="0">
                <a:solidFill>
                  <a:schemeClr val="tx1"/>
                </a:solidFill>
                <a:effectLst/>
                <a:latin typeface="+mn-lt"/>
                <a:ea typeface="+mn-ea"/>
                <a:cs typeface="+mn-cs"/>
              </a:rPr>
              <a:t>Weight loss is reportable as an AE </a:t>
            </a:r>
            <a:r>
              <a:rPr lang="en-US" sz="1200" u="sng" kern="1200" dirty="0">
                <a:solidFill>
                  <a:schemeClr val="tx1"/>
                </a:solidFill>
                <a:effectLst/>
                <a:latin typeface="+mn-lt"/>
                <a:ea typeface="+mn-ea"/>
                <a:cs typeface="+mn-cs"/>
              </a:rPr>
              <a:t>only</a:t>
            </a:r>
            <a:r>
              <a:rPr lang="en-US" sz="1200" kern="1200" dirty="0">
                <a:solidFill>
                  <a:schemeClr val="tx1"/>
                </a:solidFill>
                <a:effectLst/>
                <a:latin typeface="+mn-lt"/>
                <a:ea typeface="+mn-ea"/>
                <a:cs typeface="+mn-cs"/>
              </a:rPr>
              <a:t> if it is considered potentially deleterious to the participant’s health by either the participant or the site clinician. </a:t>
            </a:r>
          </a:p>
          <a:p>
            <a:pPr lvl="0"/>
            <a:r>
              <a:rPr lang="en-US" sz="1200" kern="1200" dirty="0">
                <a:solidFill>
                  <a:schemeClr val="tx1"/>
                </a:solidFill>
                <a:effectLst/>
                <a:latin typeface="+mn-lt"/>
                <a:ea typeface="+mn-ea"/>
                <a:cs typeface="+mn-cs"/>
              </a:rPr>
              <a:t>Weight loss, whether intentional or unintentional, is </a:t>
            </a:r>
            <a:r>
              <a:rPr lang="en-US" sz="1200" u="sng"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considered reportable as an AE if it is not considered deleterious to the participant’s health by either the clinician or the participant (e.g., related to increased physical activity: new job with heavy physical labor, increased walking in an urban environment, participant’s body mass index (BMI) remains normal or above normal, etc.)</a:t>
            </a:r>
          </a:p>
          <a:p>
            <a:pPr lvl="0"/>
            <a:r>
              <a:rPr lang="en-US" sz="1200" kern="1200" dirty="0">
                <a:solidFill>
                  <a:schemeClr val="tx1"/>
                </a:solidFill>
                <a:effectLst/>
                <a:latin typeface="+mn-lt"/>
                <a:ea typeface="+mn-ea"/>
                <a:cs typeface="+mn-cs"/>
              </a:rPr>
              <a:t>For any weight loss reported as an AE, to facilitate safety monitoring: </a:t>
            </a:r>
          </a:p>
          <a:p>
            <a:pPr lvl="0"/>
            <a:r>
              <a:rPr lang="en-US" sz="1200" kern="1200" dirty="0">
                <a:solidFill>
                  <a:schemeClr val="tx1"/>
                </a:solidFill>
                <a:effectLst/>
                <a:latin typeface="+mn-lt"/>
                <a:ea typeface="+mn-ea"/>
                <a:cs typeface="+mn-cs"/>
              </a:rPr>
              <a:t>Use the term ‘weight loss abnormal,’ and</a:t>
            </a:r>
          </a:p>
          <a:p>
            <a:pPr lvl="0"/>
            <a:r>
              <a:rPr lang="en-US" sz="1200" kern="1200" dirty="0">
                <a:solidFill>
                  <a:schemeClr val="tx1"/>
                </a:solidFill>
                <a:effectLst/>
                <a:latin typeface="+mn-lt"/>
                <a:ea typeface="+mn-ea"/>
                <a:cs typeface="+mn-cs"/>
              </a:rPr>
              <a:t>Add to comments section of the AE log form that the AE is considered deleterious to the participant’s health.</a:t>
            </a:r>
          </a:p>
          <a:p>
            <a:r>
              <a:rPr lang="en-US" sz="1200" kern="1200" dirty="0">
                <a:solidFill>
                  <a:schemeClr val="tx1"/>
                </a:solidFill>
                <a:effectLst/>
                <a:latin typeface="+mn-lt"/>
                <a:ea typeface="+mn-ea"/>
                <a:cs typeface="+mn-cs"/>
              </a:rPr>
              <a:t> </a:t>
            </a:r>
          </a:p>
          <a:p>
            <a:endParaRPr lang="en-US" b="1" dirty="0">
              <a:latin typeface="Arial" pitchFamily="34" charset="0"/>
              <a:cs typeface="Arial" pitchFamily="34" charset="0"/>
            </a:endParaRPr>
          </a:p>
        </p:txBody>
      </p:sp>
    </p:spTree>
    <p:extLst>
      <p:ext uri="{BB962C8B-B14F-4D97-AF65-F5344CB8AC3E}">
        <p14:creationId xmlns:p14="http://schemas.microsoft.com/office/powerpoint/2010/main" val="33968377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itchFamily="34" charset="0"/>
                <a:cs typeface="Arial" pitchFamily="34" charset="0"/>
              </a:rPr>
              <a:t>  </a:t>
            </a:r>
            <a:r>
              <a:rPr lang="en-US" sz="1200" kern="1200" dirty="0">
                <a:solidFill>
                  <a:schemeClr val="tx1"/>
                </a:solidFill>
                <a:effectLst/>
                <a:latin typeface="+mn-lt"/>
                <a:ea typeface="+mn-ea"/>
                <a:cs typeface="+mn-cs"/>
              </a:rPr>
              <a:t> for item 1 within the AE/GAE Log CRF. Use the comments section of the AE/GAE Log CRF to describe each HIV-related sign/symptom (e.g., fatigue, pharyngitis) and to note the alternative etiology as due to “acute HIV”. To avoid generating a clinical query, please ensure that the term “acute” is included when describing the required alternative etiology in the comment section. </a:t>
            </a:r>
          </a:p>
          <a:p>
            <a:pPr lvl="0"/>
            <a:endParaRPr lang="en-US" b="1" dirty="0">
              <a:latin typeface="Arial" pitchFamily="34" charset="0"/>
              <a:cs typeface="Arial" pitchFamily="34" charset="0"/>
            </a:endParaRPr>
          </a:p>
        </p:txBody>
      </p:sp>
    </p:spTree>
    <p:extLst>
      <p:ext uri="{BB962C8B-B14F-4D97-AF65-F5344CB8AC3E}">
        <p14:creationId xmlns:p14="http://schemas.microsoft.com/office/powerpoint/2010/main" val="15169083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itchFamily="34" charset="0"/>
                <a:cs typeface="Arial" pitchFamily="34" charset="0"/>
              </a:rPr>
              <a:t>  </a:t>
            </a:r>
            <a:r>
              <a:rPr lang="en-US" sz="1200" kern="1200" dirty="0">
                <a:solidFill>
                  <a:schemeClr val="tx1"/>
                </a:solidFill>
                <a:effectLst/>
                <a:latin typeface="+mn-lt"/>
                <a:ea typeface="+mn-ea"/>
                <a:cs typeface="+mn-cs"/>
              </a:rPr>
              <a:t> for item 1 within the AE/GAE Log CRF. Use the comments section of the AE/GAE Log CRF to describe each HIV-related sign/symptom (e.g., fatigue, pharyngitis) and to note the alternative etiology as due to “acute HIV”. To avoid generating a clinical query, please ensure that the term “acute” is included when describing the required alternative etiology in the comment section. </a:t>
            </a:r>
          </a:p>
          <a:p>
            <a:pPr lvl="0"/>
            <a:endParaRPr lang="en-US" b="1" dirty="0">
              <a:latin typeface="Arial" pitchFamily="34" charset="0"/>
              <a:cs typeface="Arial" pitchFamily="34" charset="0"/>
            </a:endParaRPr>
          </a:p>
        </p:txBody>
      </p:sp>
    </p:spTree>
    <p:extLst>
      <p:ext uri="{BB962C8B-B14F-4D97-AF65-F5344CB8AC3E}">
        <p14:creationId xmlns:p14="http://schemas.microsoft.com/office/powerpoint/2010/main" val="162563254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75</a:t>
            </a:fld>
            <a:endParaRPr lang="en-US" dirty="0"/>
          </a:p>
        </p:txBody>
      </p:sp>
    </p:spTree>
    <p:extLst>
      <p:ext uri="{BB962C8B-B14F-4D97-AF65-F5344CB8AC3E}">
        <p14:creationId xmlns:p14="http://schemas.microsoft.com/office/powerpoint/2010/main" val="26631738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r>
              <a:rPr lang="en-US" b="1" dirty="0">
                <a:latin typeface="Arial" pitchFamily="34" charset="0"/>
                <a:cs typeface="Arial" pitchFamily="34" charset="0"/>
              </a:rPr>
              <a:t>  </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Any physical sequelae that result from a sexual assault reported during the study and that meet AE reporting criteria should be reported on a AE log CRF(s). Each physical sequela should be reported as its own AE with the description of the physical sequela as the AE text (i.e., do not mention sexual assault) and with sexual assault (and additional details, if applicable), referenced in the Comments section of the AE log form. Do not complete a separate AE log form for ‘sexual assault’ as the AE term.</a:t>
            </a:r>
          </a:p>
          <a:p>
            <a:r>
              <a:rPr lang="en-US" sz="1200" kern="1200" dirty="0">
                <a:solidFill>
                  <a:schemeClr val="tx1"/>
                </a:solidFill>
                <a:effectLst/>
                <a:latin typeface="+mn-lt"/>
                <a:ea typeface="+mn-ea"/>
                <a:cs typeface="+mn-cs"/>
              </a:rPr>
              <a:t>Women who disclose any form of violence by an intimate partner (or other family member) or sexual assault by any perpetrator should be offered immediate support, care, and referrals.  The World Health Organization (WHO) publication, </a:t>
            </a:r>
            <a:r>
              <a:rPr lang="en-US" sz="1200" i="1" kern="1200" dirty="0">
                <a:solidFill>
                  <a:schemeClr val="tx1"/>
                </a:solidFill>
                <a:effectLst/>
                <a:latin typeface="+mn-lt"/>
                <a:ea typeface="+mn-ea"/>
                <a:cs typeface="+mn-cs"/>
              </a:rPr>
              <a:t>Responding to intimate partner violence and sexual violence against women </a:t>
            </a:r>
            <a:r>
              <a:rPr lang="en-US" sz="1200" kern="1200" dirty="0">
                <a:solidFill>
                  <a:schemeClr val="tx1"/>
                </a:solidFill>
                <a:effectLst/>
                <a:latin typeface="+mn-lt"/>
                <a:ea typeface="+mn-ea"/>
                <a:cs typeface="+mn-cs"/>
              </a:rPr>
              <a:t>(available at </a:t>
            </a:r>
            <a:r>
              <a:rPr lang="en-US" sz="1200" u="sng" kern="1200" dirty="0">
                <a:solidFill>
                  <a:schemeClr val="tx1"/>
                </a:solidFill>
                <a:effectLst/>
                <a:latin typeface="+mn-lt"/>
                <a:ea typeface="+mn-ea"/>
                <a:cs typeface="+mn-cs"/>
                <a:hlinkClick r:id="rId3"/>
              </a:rPr>
              <a:t>http://apps.who.int/rhl/guidelines/9789241548595/en/</a:t>
            </a:r>
            <a:r>
              <a:rPr lang="en-US" sz="1200" kern="1200" dirty="0">
                <a:solidFill>
                  <a:schemeClr val="tx1"/>
                </a:solidFill>
                <a:effectLst/>
                <a:latin typeface="+mn-lt"/>
                <a:ea typeface="+mn-ea"/>
                <a:cs typeface="+mn-cs"/>
              </a:rPr>
              <a:t>) is a useful resource that may help inform site-specific policies for responding to reports of sexual assault or other violence.  Generally, response to reports of sexual assault should include first line support—listening and offering comfort, help, and information/referrals to connect her to services and social support—as well as offering the participant an opportunity to provide a complete history of events, and receive relevant physical evaluations, and treatment and/or referral for any injuries.  Emergency contraceptive and STI prophylaxis/treatment should be offered.  Depending on the time between the assault and presentation to the clinic (i.e. if within 72 hours), the use of PEP should also be considered.  Plans for continued follow-up and care should be outlined to check in on the participant’s well-being and uptake of referrals, as appropriate.</a:t>
            </a:r>
          </a:p>
        </p:txBody>
      </p:sp>
    </p:spTree>
    <p:extLst>
      <p:ext uri="{BB962C8B-B14F-4D97-AF65-F5344CB8AC3E}">
        <p14:creationId xmlns:p14="http://schemas.microsoft.com/office/powerpoint/2010/main" val="2375725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6463F-B1F8-4AC3-A7C9-819416ACD6A6}" type="slidenum">
              <a:rPr lang="en-US" smtClean="0"/>
              <a:pPr/>
              <a:t>8</a:t>
            </a:fld>
            <a:endParaRPr lang="en-US"/>
          </a:p>
        </p:txBody>
      </p:sp>
    </p:spTree>
    <p:extLst>
      <p:ext uri="{BB962C8B-B14F-4D97-AF65-F5344CB8AC3E}">
        <p14:creationId xmlns:p14="http://schemas.microsoft.com/office/powerpoint/2010/main" val="2068399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1573586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2"/>
          <p:cNvSpPr>
            <a:spLocks noGrp="1" noRot="1" noChangeAspect="1" noChangeArrowheads="1" noTextEdit="1"/>
          </p:cNvSpPr>
          <p:nvPr>
            <p:ph type="sldImg"/>
          </p:nvPr>
        </p:nvSpPr>
        <p:spPr>
          <a:ln/>
        </p:spPr>
      </p:sp>
      <p:sp>
        <p:nvSpPr>
          <p:cNvPr id="284674" name="Rectangle 3"/>
          <p:cNvSpPr>
            <a:spLocks noGrp="1" noChangeArrowheads="1"/>
          </p:cNvSpPr>
          <p:nvPr>
            <p:ph type="body" idx="1"/>
          </p:nvPr>
        </p:nvSpPr>
        <p:spPr>
          <a:xfrm>
            <a:off x="938310" y="4409447"/>
            <a:ext cx="5157594" cy="4177041"/>
          </a:xfrm>
          <a:noFill/>
          <a:ln/>
        </p:spPr>
        <p:txBody>
          <a:body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2481915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240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FA9E583-B3A0-4B4C-AC63-C1459F8F1530}" type="slidenum">
              <a:rPr lang="en-US"/>
              <a:pPr>
                <a:defRPr/>
              </a:pPr>
              <a:t>‹#›</a:t>
            </a:fld>
            <a:endParaRPr lang="en-US"/>
          </a:p>
        </p:txBody>
      </p:sp>
    </p:spTree>
    <p:extLst>
      <p:ext uri="{BB962C8B-B14F-4D97-AF65-F5344CB8AC3E}">
        <p14:creationId xmlns:p14="http://schemas.microsoft.com/office/powerpoint/2010/main" val="137995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20F16A-28F1-436E-94A8-D511846C17AD}" type="slidenum">
              <a:rPr lang="en-US"/>
              <a:pPr>
                <a:defRPr/>
              </a:pPr>
              <a:t>‹#›</a:t>
            </a:fld>
            <a:endParaRPr lang="en-US"/>
          </a:p>
        </p:txBody>
      </p:sp>
    </p:spTree>
    <p:extLst>
      <p:ext uri="{BB962C8B-B14F-4D97-AF65-F5344CB8AC3E}">
        <p14:creationId xmlns:p14="http://schemas.microsoft.com/office/powerpoint/2010/main" val="127087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A0785E-6853-4E73-88CC-A509F6251970}" type="slidenum">
              <a:rPr lang="en-US"/>
              <a:pPr>
                <a:defRPr/>
              </a:pPr>
              <a:t>‹#›</a:t>
            </a:fld>
            <a:endParaRPr lang="en-US"/>
          </a:p>
        </p:txBody>
      </p:sp>
    </p:spTree>
    <p:extLst>
      <p:ext uri="{BB962C8B-B14F-4D97-AF65-F5344CB8AC3E}">
        <p14:creationId xmlns:p14="http://schemas.microsoft.com/office/powerpoint/2010/main" val="27178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10100" y="1981200"/>
            <a:ext cx="38481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ED8CB3-4B1C-41B7-9813-30E98D15041C}" type="slidenum">
              <a:rPr lang="en-US"/>
              <a:pPr>
                <a:defRPr/>
              </a:pPr>
              <a:t>‹#›</a:t>
            </a:fld>
            <a:endParaRPr lang="en-US"/>
          </a:p>
        </p:txBody>
      </p:sp>
    </p:spTree>
    <p:extLst>
      <p:ext uri="{BB962C8B-B14F-4D97-AF65-F5344CB8AC3E}">
        <p14:creationId xmlns:p14="http://schemas.microsoft.com/office/powerpoint/2010/main" val="4074385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694A1-E77A-4C38-BF94-AC906656FB8E}" type="slidenum">
              <a:rPr lang="en-US"/>
              <a:pPr>
                <a:defRPr/>
              </a:pPr>
              <a:t>‹#›</a:t>
            </a:fld>
            <a:endParaRPr lang="en-US"/>
          </a:p>
        </p:txBody>
      </p:sp>
    </p:spTree>
    <p:extLst>
      <p:ext uri="{BB962C8B-B14F-4D97-AF65-F5344CB8AC3E}">
        <p14:creationId xmlns:p14="http://schemas.microsoft.com/office/powerpoint/2010/main" val="2763823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E134C2E-3399-4101-B717-E04521A52A0F}" type="slidenum">
              <a:rPr lang="en-US"/>
              <a:pPr>
                <a:defRPr/>
              </a:pPr>
              <a:t>‹#›</a:t>
            </a:fld>
            <a:endParaRPr lang="en-US"/>
          </a:p>
        </p:txBody>
      </p:sp>
    </p:spTree>
    <p:extLst>
      <p:ext uri="{BB962C8B-B14F-4D97-AF65-F5344CB8AC3E}">
        <p14:creationId xmlns:p14="http://schemas.microsoft.com/office/powerpoint/2010/main" val="19626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612231-B79A-42DA-9797-CF8C49D75733}" type="slidenum">
              <a:rPr lang="en-US"/>
              <a:pPr>
                <a:defRPr/>
              </a:pPr>
              <a:t>‹#›</a:t>
            </a:fld>
            <a:endParaRPr lang="en-US"/>
          </a:p>
        </p:txBody>
      </p:sp>
    </p:spTree>
    <p:extLst>
      <p:ext uri="{BB962C8B-B14F-4D97-AF65-F5344CB8AC3E}">
        <p14:creationId xmlns:p14="http://schemas.microsoft.com/office/powerpoint/2010/main" val="305473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E1D532-B7EE-4CB9-93BE-800BFE326D97}" type="slidenum">
              <a:rPr lang="en-US"/>
              <a:pPr>
                <a:defRPr/>
              </a:pPr>
              <a:t>‹#›</a:t>
            </a:fld>
            <a:endParaRPr lang="en-US"/>
          </a:p>
        </p:txBody>
      </p:sp>
    </p:spTree>
    <p:extLst>
      <p:ext uri="{BB962C8B-B14F-4D97-AF65-F5344CB8AC3E}">
        <p14:creationId xmlns:p14="http://schemas.microsoft.com/office/powerpoint/2010/main" val="198694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8A6FE-2F50-469F-B7D9-BE3DAD89E7D0}" type="slidenum">
              <a:rPr lang="en-US"/>
              <a:pPr>
                <a:defRPr/>
              </a:pPr>
              <a:t>‹#›</a:t>
            </a:fld>
            <a:endParaRPr lang="en-US"/>
          </a:p>
        </p:txBody>
      </p:sp>
    </p:spTree>
    <p:extLst>
      <p:ext uri="{BB962C8B-B14F-4D97-AF65-F5344CB8AC3E}">
        <p14:creationId xmlns:p14="http://schemas.microsoft.com/office/powerpoint/2010/main" val="129001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49E2B9-EC82-4DF1-873F-CD2CF1D62025}" type="slidenum">
              <a:rPr lang="en-US"/>
              <a:pPr>
                <a:defRPr/>
              </a:pPr>
              <a:t>‹#›</a:t>
            </a:fld>
            <a:endParaRPr lang="en-US"/>
          </a:p>
        </p:txBody>
      </p:sp>
    </p:spTree>
    <p:extLst>
      <p:ext uri="{BB962C8B-B14F-4D97-AF65-F5344CB8AC3E}">
        <p14:creationId xmlns:p14="http://schemas.microsoft.com/office/powerpoint/2010/main" val="230956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7B09723-A801-482B-A843-1F0B60E71D02}" type="slidenum">
              <a:rPr lang="en-US"/>
              <a:pPr>
                <a:defRPr/>
              </a:pPr>
              <a:t>‹#›</a:t>
            </a:fld>
            <a:endParaRPr lang="en-US"/>
          </a:p>
        </p:txBody>
      </p:sp>
    </p:spTree>
    <p:extLst>
      <p:ext uri="{BB962C8B-B14F-4D97-AF65-F5344CB8AC3E}">
        <p14:creationId xmlns:p14="http://schemas.microsoft.com/office/powerpoint/2010/main" val="96074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851FAAF-0432-4C01-9B49-B37AE92A6D4A}" type="slidenum">
              <a:rPr lang="en-US"/>
              <a:pPr>
                <a:defRPr/>
              </a:pPr>
              <a:t>‹#›</a:t>
            </a:fld>
            <a:endParaRPr lang="en-US"/>
          </a:p>
        </p:txBody>
      </p:sp>
    </p:spTree>
    <p:extLst>
      <p:ext uri="{BB962C8B-B14F-4D97-AF65-F5344CB8AC3E}">
        <p14:creationId xmlns:p14="http://schemas.microsoft.com/office/powerpoint/2010/main" val="86187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D63DDE-7BED-4C19-A091-AA0CAF646FB0}" type="slidenum">
              <a:rPr lang="en-US"/>
              <a:pPr>
                <a:defRPr/>
              </a:pPr>
              <a:t>‹#›</a:t>
            </a:fld>
            <a:endParaRPr lang="en-US"/>
          </a:p>
        </p:txBody>
      </p:sp>
    </p:spTree>
    <p:extLst>
      <p:ext uri="{BB962C8B-B14F-4D97-AF65-F5344CB8AC3E}">
        <p14:creationId xmlns:p14="http://schemas.microsoft.com/office/powerpoint/2010/main" val="43176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CDB931-F866-47B9-8DB1-6D4565364B99}" type="slidenum">
              <a:rPr lang="en-US"/>
              <a:pPr>
                <a:defRPr/>
              </a:pPr>
              <a:t>‹#›</a:t>
            </a:fld>
            <a:endParaRPr lang="en-US"/>
          </a:p>
        </p:txBody>
      </p:sp>
    </p:spTree>
    <p:extLst>
      <p:ext uri="{BB962C8B-B14F-4D97-AF65-F5344CB8AC3E}">
        <p14:creationId xmlns:p14="http://schemas.microsoft.com/office/powerpoint/2010/main" val="320006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13644D7E-8AE4-4061-84EA-450F949051AB}" type="slidenum">
              <a:rPr lang="en-US"/>
              <a:pPr>
                <a:defRPr/>
              </a:pPr>
              <a:t>‹#›</a:t>
            </a:fld>
            <a:endParaRPr lang="en-US"/>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gr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9" r:id="rId12"/>
    <p:sldLayoutId id="2147483770" r:id="rId13"/>
    <p:sldLayoutId id="2147483771"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http://www.brooksidepress.org/Products/Military_OBGYN/Textbook/Pap/nabothian.jpg"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4.wmf"/></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7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Follow-up Medical History and Clinical Considerations</a:t>
            </a:r>
          </a:p>
        </p:txBody>
      </p:sp>
      <p:sp>
        <p:nvSpPr>
          <p:cNvPr id="3" name="Subtitle 2"/>
          <p:cNvSpPr>
            <a:spLocks noGrp="1"/>
          </p:cNvSpPr>
          <p:nvPr>
            <p:ph type="subTitle" idx="1"/>
          </p:nvPr>
        </p:nvSpPr>
        <p:spPr/>
        <p:txBody>
          <a:bodyPr/>
          <a:lstStyle/>
          <a:p>
            <a:r>
              <a:rPr lang="en-US" dirty="0"/>
              <a:t>MTN 025 Training</a:t>
            </a:r>
          </a:p>
        </p:txBody>
      </p:sp>
    </p:spTree>
    <p:extLst>
      <p:ext uri="{BB962C8B-B14F-4D97-AF65-F5344CB8AC3E}">
        <p14:creationId xmlns:p14="http://schemas.microsoft.com/office/powerpoint/2010/main" val="423412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AEs, SAEs, and EAEs – An Overview</a:t>
            </a:r>
          </a:p>
        </p:txBody>
      </p:sp>
      <p:sp>
        <p:nvSpPr>
          <p:cNvPr id="3" name="Subtitle 2"/>
          <p:cNvSpPr>
            <a:spLocks noGrp="1"/>
          </p:cNvSpPr>
          <p:nvPr>
            <p:ph type="subTitle" idx="1"/>
          </p:nvPr>
        </p:nvSpPr>
        <p:spPr>
          <a:xfrm>
            <a:off x="1371600" y="3886200"/>
            <a:ext cx="6400800" cy="2438400"/>
          </a:xfrm>
        </p:spPr>
        <p:txBody>
          <a:bodyPr>
            <a:normAutofit/>
          </a:bodyPr>
          <a:lstStyle/>
          <a:p>
            <a:r>
              <a:rPr lang="en-US" sz="4000" dirty="0"/>
              <a:t>MTN 025 Training</a:t>
            </a:r>
          </a:p>
        </p:txBody>
      </p:sp>
    </p:spTree>
    <p:extLst>
      <p:ext uri="{BB962C8B-B14F-4D97-AF65-F5344CB8AC3E}">
        <p14:creationId xmlns:p14="http://schemas.microsoft.com/office/powerpoint/2010/main" val="3100404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228600"/>
            <a:ext cx="8229600" cy="1143000"/>
          </a:xfrm>
        </p:spPr>
        <p:txBody>
          <a:bodyPr/>
          <a:lstStyle/>
          <a:p>
            <a:r>
              <a:rPr lang="en-US" dirty="0"/>
              <a:t>Layers of Safety</a:t>
            </a:r>
          </a:p>
        </p:txBody>
      </p:sp>
      <p:sp>
        <p:nvSpPr>
          <p:cNvPr id="17410" name="Rectangle 3"/>
          <p:cNvSpPr>
            <a:spLocks noGrp="1" noChangeArrowheads="1"/>
          </p:cNvSpPr>
          <p:nvPr>
            <p:ph type="body" idx="1"/>
          </p:nvPr>
        </p:nvSpPr>
        <p:spPr>
          <a:xfrm>
            <a:off x="463550" y="1600200"/>
            <a:ext cx="7842250" cy="3048000"/>
          </a:xfrm>
        </p:spPr>
        <p:txBody>
          <a:bodyPr>
            <a:normAutofit/>
          </a:bodyPr>
          <a:lstStyle/>
          <a:p>
            <a:pPr>
              <a:spcBef>
                <a:spcPct val="10000"/>
              </a:spcBef>
            </a:pPr>
            <a:r>
              <a:rPr lang="en-US" sz="2800" dirty="0"/>
              <a:t>Study participants</a:t>
            </a:r>
          </a:p>
          <a:p>
            <a:pPr>
              <a:spcBef>
                <a:spcPct val="10000"/>
              </a:spcBef>
            </a:pPr>
            <a:r>
              <a:rPr lang="en-US" sz="2800" dirty="0"/>
              <a:t>Study site staff team</a:t>
            </a:r>
          </a:p>
          <a:p>
            <a:pPr>
              <a:spcBef>
                <a:spcPct val="10000"/>
              </a:spcBef>
            </a:pPr>
            <a:r>
              <a:rPr lang="en-US" sz="2800" dirty="0"/>
              <a:t>Clinical affairs staff at SCHARP</a:t>
            </a:r>
          </a:p>
          <a:p>
            <a:pPr>
              <a:spcBef>
                <a:spcPct val="10000"/>
              </a:spcBef>
            </a:pPr>
            <a:r>
              <a:rPr lang="en-US" sz="2800" dirty="0"/>
              <a:t>MTN-025 Protocol Safety Review Team (PSRT)</a:t>
            </a:r>
          </a:p>
          <a:p>
            <a:pPr marL="0" indent="0">
              <a:spcBef>
                <a:spcPct val="10000"/>
              </a:spcBef>
              <a:buNone/>
            </a:pPr>
            <a:endParaRPr lang="en-US" sz="2800" strike="sngStrike" dirty="0">
              <a:solidFill>
                <a:srgbClr val="FF0000"/>
              </a:solidFill>
            </a:endParaRPr>
          </a:p>
        </p:txBody>
      </p:sp>
    </p:spTree>
    <p:custDataLst>
      <p:tags r:id="rId1"/>
    </p:custDataLst>
    <p:extLst>
      <p:ext uri="{BB962C8B-B14F-4D97-AF65-F5344CB8AC3E}">
        <p14:creationId xmlns:p14="http://schemas.microsoft.com/office/powerpoint/2010/main" val="9685506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2"/>
          <p:cNvSpPr>
            <a:spLocks noGrp="1" noChangeArrowheads="1"/>
          </p:cNvSpPr>
          <p:nvPr>
            <p:ph type="body" idx="1"/>
          </p:nvPr>
        </p:nvSpPr>
        <p:spPr>
          <a:xfrm>
            <a:off x="457200" y="1828800"/>
            <a:ext cx="8229600" cy="4419600"/>
          </a:xfrm>
        </p:spPr>
        <p:txBody>
          <a:bodyPr/>
          <a:lstStyle/>
          <a:p>
            <a:pPr marL="114300" lvl="1" indent="0">
              <a:buFont typeface="Wingdings" pitchFamily="2" charset="2"/>
              <a:buNone/>
            </a:pPr>
            <a:r>
              <a:rPr lang="en-US" sz="2400" b="1" i="1" dirty="0"/>
              <a:t>Any untoward medical occurrence in a clinical research participant administered an investigational product that does not necessarily have a causal relationship with the investigational product.  </a:t>
            </a:r>
          </a:p>
          <a:p>
            <a:pPr marL="114300" lvl="1" indent="0">
              <a:spcBef>
                <a:spcPct val="40000"/>
              </a:spcBef>
              <a:buFont typeface="Wingdings" pitchFamily="2" charset="2"/>
              <a:buNone/>
            </a:pPr>
            <a:r>
              <a:rPr lang="en-US" sz="2400" b="1" i="1" dirty="0"/>
              <a:t>An AE can therefore be an unfavorable or unintended sign (including an abnormal laboratory finding), symptom, or disease temporally associated with the use of an investigational product, whether or not considered related to the investigational product.</a:t>
            </a:r>
            <a:r>
              <a:rPr lang="en-US" sz="2000" dirty="0"/>
              <a:t> </a:t>
            </a:r>
          </a:p>
          <a:p>
            <a:pPr marL="114300" lvl="1" indent="0">
              <a:buFont typeface="Wingdings" pitchFamily="2" charset="2"/>
              <a:buNone/>
            </a:pPr>
            <a:endParaRPr lang="en-US" sz="2000" dirty="0"/>
          </a:p>
          <a:p>
            <a:pPr marL="114300" lvl="1" indent="0">
              <a:buFont typeface="Wingdings" pitchFamily="2" charset="2"/>
              <a:buNone/>
            </a:pPr>
            <a:r>
              <a:rPr lang="en-US" sz="2400" b="1" dirty="0"/>
              <a:t>ICH E6, Glossary 1.2</a:t>
            </a:r>
            <a:endParaRPr lang="en-US" sz="2000" dirty="0"/>
          </a:p>
        </p:txBody>
      </p:sp>
      <p:sp>
        <p:nvSpPr>
          <p:cNvPr id="283650" name="Rectangle 3"/>
          <p:cNvSpPr>
            <a:spLocks noGrp="1" noChangeArrowheads="1"/>
          </p:cNvSpPr>
          <p:nvPr>
            <p:ph type="title"/>
          </p:nvPr>
        </p:nvSpPr>
        <p:spPr>
          <a:xfrm>
            <a:off x="304800" y="457200"/>
            <a:ext cx="8229600" cy="914400"/>
          </a:xfrm>
        </p:spPr>
        <p:txBody>
          <a:bodyPr/>
          <a:lstStyle/>
          <a:p>
            <a:r>
              <a:rPr lang="en-US" dirty="0"/>
              <a:t>Definition: Adverse Event</a:t>
            </a:r>
          </a:p>
        </p:txBody>
      </p:sp>
    </p:spTree>
    <p:custDataLst>
      <p:tags r:id="rId1"/>
    </p:custDataLst>
    <p:extLst>
      <p:ext uri="{BB962C8B-B14F-4D97-AF65-F5344CB8AC3E}">
        <p14:creationId xmlns:p14="http://schemas.microsoft.com/office/powerpoint/2010/main" val="330622056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2"/>
          <p:cNvSpPr>
            <a:spLocks noGrp="1" noChangeArrowheads="1"/>
          </p:cNvSpPr>
          <p:nvPr>
            <p:ph type="body" idx="1"/>
          </p:nvPr>
        </p:nvSpPr>
        <p:spPr>
          <a:xfrm>
            <a:off x="457200" y="1828800"/>
            <a:ext cx="8229600" cy="3962400"/>
          </a:xfrm>
        </p:spPr>
        <p:txBody>
          <a:bodyPr/>
          <a:lstStyle/>
          <a:p>
            <a:pPr marL="114300" lvl="1" indent="0">
              <a:buFont typeface="Wingdings" pitchFamily="2" charset="2"/>
              <a:buNone/>
            </a:pPr>
            <a:r>
              <a:rPr lang="en-US" sz="2400" b="1" i="1" dirty="0"/>
              <a:t>Any medical condition, problem, sign, symptom, or finding identified as ongoing in a study participant at the time of enrollment </a:t>
            </a:r>
          </a:p>
          <a:p>
            <a:pPr marL="114300" lvl="1" indent="0">
              <a:buFont typeface="Wingdings" pitchFamily="2" charset="2"/>
              <a:buNone/>
            </a:pPr>
            <a:r>
              <a:rPr lang="en-US" sz="2400" b="1" i="1" dirty="0"/>
              <a:t>Baseline Medical conditions are </a:t>
            </a:r>
            <a:r>
              <a:rPr lang="en-US" sz="2400" b="1" i="1" u="sng" dirty="0"/>
              <a:t>not</a:t>
            </a:r>
            <a:r>
              <a:rPr lang="en-US" sz="2400" b="1" i="1" dirty="0"/>
              <a:t> AEs.</a:t>
            </a:r>
          </a:p>
          <a:p>
            <a:pPr marL="114300" lvl="1" indent="0">
              <a:spcBef>
                <a:spcPct val="50000"/>
              </a:spcBef>
              <a:buNone/>
            </a:pPr>
            <a:r>
              <a:rPr lang="en-US" sz="2400" b="1" i="1" dirty="0"/>
              <a:t>However, if a baseline condition worsens in severity and/or frequency after enrollment , the worsened condition is an AE.</a:t>
            </a:r>
          </a:p>
          <a:p>
            <a:pPr marL="114300" lvl="1" indent="0">
              <a:spcBef>
                <a:spcPct val="50000"/>
              </a:spcBef>
              <a:buNone/>
            </a:pPr>
            <a:r>
              <a:rPr lang="en-US" sz="2400" b="1" i="1" dirty="0"/>
              <a:t>If a baseline condition resolves after enrollment, but then recurs at a later date, the recurrence is considered an AE. </a:t>
            </a:r>
          </a:p>
          <a:p>
            <a:pPr marL="114300" lvl="1" indent="0">
              <a:buFont typeface="Wingdings" pitchFamily="2" charset="2"/>
              <a:buNone/>
            </a:pPr>
            <a:endParaRPr lang="en-US" sz="2400" b="1" i="1" dirty="0"/>
          </a:p>
        </p:txBody>
      </p:sp>
      <p:sp>
        <p:nvSpPr>
          <p:cNvPr id="287746" name="Rectangle 4"/>
          <p:cNvSpPr>
            <a:spLocks noGrp="1" noChangeArrowheads="1"/>
          </p:cNvSpPr>
          <p:nvPr>
            <p:ph type="title"/>
          </p:nvPr>
        </p:nvSpPr>
        <p:spPr>
          <a:xfrm>
            <a:off x="304800" y="457200"/>
            <a:ext cx="8610600" cy="914400"/>
          </a:xfrm>
        </p:spPr>
        <p:txBody>
          <a:bodyPr/>
          <a:lstStyle/>
          <a:p>
            <a:r>
              <a:rPr lang="en-US" sz="3600" dirty="0">
                <a:solidFill>
                  <a:schemeClr val="tx1"/>
                </a:solidFill>
              </a:rPr>
              <a:t>Definition: Baseline Medical Condition</a:t>
            </a:r>
          </a:p>
        </p:txBody>
      </p:sp>
    </p:spTree>
    <p:custDataLst>
      <p:tags r:id="rId1"/>
    </p:custDataLst>
    <p:extLst>
      <p:ext uri="{BB962C8B-B14F-4D97-AF65-F5344CB8AC3E}">
        <p14:creationId xmlns:p14="http://schemas.microsoft.com/office/powerpoint/2010/main" val="79288124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Case 1</a:t>
            </a:r>
          </a:p>
        </p:txBody>
      </p:sp>
      <p:sp>
        <p:nvSpPr>
          <p:cNvPr id="3" name="Content Placeholder 2"/>
          <p:cNvSpPr>
            <a:spLocks noGrp="1"/>
          </p:cNvSpPr>
          <p:nvPr>
            <p:ph idx="1"/>
          </p:nvPr>
        </p:nvSpPr>
        <p:spPr/>
        <p:txBody>
          <a:bodyPr>
            <a:normAutofit/>
          </a:bodyPr>
          <a:lstStyle/>
          <a:p>
            <a:r>
              <a:rPr lang="en-US" dirty="0"/>
              <a:t>A participant reports that she has asthma during her baseline medical history</a:t>
            </a:r>
          </a:p>
          <a:p>
            <a:endParaRPr lang="en-US" dirty="0"/>
          </a:p>
          <a:p>
            <a:r>
              <a:rPr lang="en-US" dirty="0"/>
              <a:t>Has an AE occurred?</a:t>
            </a:r>
          </a:p>
          <a:p>
            <a:pPr lvl="1"/>
            <a:r>
              <a:rPr lang="en-US" sz="3200" dirty="0"/>
              <a:t>No</a:t>
            </a:r>
          </a:p>
          <a:p>
            <a:pPr lvl="1"/>
            <a:r>
              <a:rPr lang="en-US" sz="3200" dirty="0"/>
              <a:t>Yes</a:t>
            </a:r>
          </a:p>
          <a:p>
            <a:pPr lvl="1"/>
            <a:r>
              <a:rPr lang="en-US" sz="3200" dirty="0"/>
              <a:t>Not enough information to determine</a:t>
            </a:r>
          </a:p>
        </p:txBody>
      </p:sp>
    </p:spTree>
    <p:extLst>
      <p:ext uri="{BB962C8B-B14F-4D97-AF65-F5344CB8AC3E}">
        <p14:creationId xmlns:p14="http://schemas.microsoft.com/office/powerpoint/2010/main" val="169457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Case 2</a:t>
            </a:r>
          </a:p>
        </p:txBody>
      </p:sp>
      <p:sp>
        <p:nvSpPr>
          <p:cNvPr id="3" name="Content Placeholder 2"/>
          <p:cNvSpPr>
            <a:spLocks noGrp="1"/>
          </p:cNvSpPr>
          <p:nvPr>
            <p:ph idx="1"/>
          </p:nvPr>
        </p:nvSpPr>
        <p:spPr/>
        <p:txBody>
          <a:bodyPr>
            <a:normAutofit/>
          </a:bodyPr>
          <a:lstStyle/>
          <a:p>
            <a:r>
              <a:rPr lang="en-US" dirty="0">
                <a:latin typeface="Arial" pitchFamily="34" charset="0"/>
              </a:rPr>
              <a:t>A participant reports a migraine headache occurring two weeks before her Month 3 visit.</a:t>
            </a:r>
          </a:p>
          <a:p>
            <a:endParaRPr lang="en-US" dirty="0">
              <a:latin typeface="Arial" pitchFamily="34" charset="0"/>
            </a:endParaRPr>
          </a:p>
          <a:p>
            <a:r>
              <a:rPr lang="en-US" dirty="0">
                <a:latin typeface="Arial" pitchFamily="34" charset="0"/>
              </a:rPr>
              <a:t>Has an AE occurred?</a:t>
            </a:r>
          </a:p>
          <a:p>
            <a:pPr lvl="1"/>
            <a:r>
              <a:rPr lang="en-US" dirty="0">
                <a:latin typeface="Arial" pitchFamily="34" charset="0"/>
              </a:rPr>
              <a:t>No</a:t>
            </a:r>
          </a:p>
          <a:p>
            <a:pPr lvl="1"/>
            <a:r>
              <a:rPr lang="en-US" dirty="0">
                <a:latin typeface="Arial" pitchFamily="34" charset="0"/>
              </a:rPr>
              <a:t>Yes</a:t>
            </a:r>
          </a:p>
          <a:p>
            <a:pPr lvl="1"/>
            <a:r>
              <a:rPr lang="en-US" dirty="0">
                <a:latin typeface="Arial" pitchFamily="34" charset="0"/>
              </a:rPr>
              <a:t>Not enough information to determine</a:t>
            </a:r>
          </a:p>
          <a:p>
            <a:pPr marL="457200" lvl="1" indent="0">
              <a:buNone/>
            </a:pPr>
            <a:endParaRPr lang="en-US" dirty="0"/>
          </a:p>
        </p:txBody>
      </p:sp>
    </p:spTree>
    <p:extLst>
      <p:ext uri="{BB962C8B-B14F-4D97-AF65-F5344CB8AC3E}">
        <p14:creationId xmlns:p14="http://schemas.microsoft.com/office/powerpoint/2010/main" val="204043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Case 3</a:t>
            </a:r>
          </a:p>
        </p:txBody>
      </p:sp>
      <p:sp>
        <p:nvSpPr>
          <p:cNvPr id="3" name="Content Placeholder 2"/>
          <p:cNvSpPr>
            <a:spLocks noGrp="1"/>
          </p:cNvSpPr>
          <p:nvPr>
            <p:ph idx="1"/>
          </p:nvPr>
        </p:nvSpPr>
        <p:spPr/>
        <p:txBody>
          <a:bodyPr>
            <a:normAutofit/>
          </a:bodyPr>
          <a:lstStyle/>
          <a:p>
            <a:r>
              <a:rPr lang="en-US" dirty="0"/>
              <a:t>A participant has a positive pregnancy test result at her Month 6 visit.</a:t>
            </a:r>
          </a:p>
          <a:p>
            <a:endParaRPr lang="en-US" dirty="0"/>
          </a:p>
          <a:p>
            <a:r>
              <a:rPr lang="en-US" dirty="0"/>
              <a:t>Has an AE occurred?</a:t>
            </a:r>
          </a:p>
          <a:p>
            <a:pPr lvl="1"/>
            <a:r>
              <a:rPr lang="en-US" sz="3200" dirty="0"/>
              <a:t>Yes</a:t>
            </a:r>
          </a:p>
          <a:p>
            <a:pPr lvl="1"/>
            <a:r>
              <a:rPr lang="en-US" sz="3200" dirty="0"/>
              <a:t>No</a:t>
            </a:r>
          </a:p>
          <a:p>
            <a:pPr lvl="1"/>
            <a:r>
              <a:rPr lang="en-US" sz="3200" dirty="0"/>
              <a:t>Not enough information</a:t>
            </a:r>
          </a:p>
        </p:txBody>
      </p:sp>
    </p:spTree>
    <p:extLst>
      <p:ext uri="{BB962C8B-B14F-4D97-AF65-F5344CB8AC3E}">
        <p14:creationId xmlns:p14="http://schemas.microsoft.com/office/powerpoint/2010/main" val="3137372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Case 4</a:t>
            </a:r>
          </a:p>
        </p:txBody>
      </p:sp>
      <p:sp>
        <p:nvSpPr>
          <p:cNvPr id="3" name="Content Placeholder 2"/>
          <p:cNvSpPr>
            <a:spLocks noGrp="1"/>
          </p:cNvSpPr>
          <p:nvPr>
            <p:ph idx="1"/>
          </p:nvPr>
        </p:nvSpPr>
        <p:spPr/>
        <p:txBody>
          <a:bodyPr>
            <a:normAutofit fontScale="85000" lnSpcReduction="20000"/>
          </a:bodyPr>
          <a:lstStyle/>
          <a:p>
            <a:r>
              <a:rPr lang="en-US" dirty="0"/>
              <a:t>A participant reports new vulvar erythema at her Month 3 visit.  You note erythema on pelvic exam that covers approximately 30% of her vulva. </a:t>
            </a:r>
          </a:p>
          <a:p>
            <a:pPr marL="0" indent="0">
              <a:buNone/>
            </a:pPr>
            <a:endParaRPr lang="en-US" dirty="0"/>
          </a:p>
          <a:p>
            <a:r>
              <a:rPr lang="en-US" dirty="0"/>
              <a:t>Is this an AE?</a:t>
            </a:r>
          </a:p>
          <a:p>
            <a:pPr lvl="1"/>
            <a:r>
              <a:rPr lang="en-US" dirty="0"/>
              <a:t>Yes</a:t>
            </a:r>
          </a:p>
          <a:p>
            <a:pPr lvl="1"/>
            <a:r>
              <a:rPr lang="en-US" dirty="0"/>
              <a:t>No</a:t>
            </a:r>
          </a:p>
          <a:p>
            <a:pPr lvl="1"/>
            <a:r>
              <a:rPr lang="en-US" dirty="0"/>
              <a:t>Not enough information</a:t>
            </a:r>
          </a:p>
          <a:p>
            <a:pPr lvl="1"/>
            <a:endParaRPr lang="en-US" dirty="0"/>
          </a:p>
          <a:p>
            <a:r>
              <a:rPr lang="en-US" dirty="0"/>
              <a:t>What if the vulvar erythema had not been seen on exam – does this change your answer?</a:t>
            </a:r>
          </a:p>
        </p:txBody>
      </p:sp>
    </p:spTree>
    <p:extLst>
      <p:ext uri="{BB962C8B-B14F-4D97-AF65-F5344CB8AC3E}">
        <p14:creationId xmlns:p14="http://schemas.microsoft.com/office/powerpoint/2010/main" val="295003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2"/>
          <p:cNvSpPr>
            <a:spLocks noGrp="1" noChangeArrowheads="1"/>
          </p:cNvSpPr>
          <p:nvPr>
            <p:ph type="body" idx="1"/>
          </p:nvPr>
        </p:nvSpPr>
        <p:spPr>
          <a:xfrm>
            <a:off x="457200" y="1828800"/>
            <a:ext cx="8077200" cy="4419600"/>
          </a:xfrm>
        </p:spPr>
        <p:txBody>
          <a:bodyPr/>
          <a:lstStyle/>
          <a:p>
            <a:pPr marL="114300" lvl="1" indent="0">
              <a:lnSpc>
                <a:spcPct val="110000"/>
              </a:lnSpc>
              <a:buNone/>
            </a:pPr>
            <a:r>
              <a:rPr lang="en-US" dirty="0"/>
              <a:t>An AE that meets study protocol criteria for reporting on adverse event case report forms </a:t>
            </a:r>
          </a:p>
          <a:p>
            <a:pPr marL="114300" lvl="1" indent="0">
              <a:lnSpc>
                <a:spcPct val="110000"/>
              </a:lnSpc>
              <a:spcBef>
                <a:spcPct val="0"/>
              </a:spcBef>
              <a:buFont typeface="Wingdings" pitchFamily="2" charset="2"/>
              <a:buNone/>
            </a:pPr>
            <a:endParaRPr lang="en-US" dirty="0"/>
          </a:p>
          <a:p>
            <a:pPr marL="114300" lvl="1" indent="0">
              <a:lnSpc>
                <a:spcPct val="110000"/>
              </a:lnSpc>
              <a:spcBef>
                <a:spcPct val="0"/>
              </a:spcBef>
              <a:buFont typeface="Wingdings" pitchFamily="2" charset="2"/>
              <a:buNone/>
            </a:pPr>
            <a:r>
              <a:rPr lang="en-US" dirty="0"/>
              <a:t>For MTN 025, this means reportable on an Adverse Experience (AE) Log CRF</a:t>
            </a:r>
          </a:p>
          <a:p>
            <a:pPr marL="114300" lvl="1" indent="0">
              <a:lnSpc>
                <a:spcPct val="110000"/>
              </a:lnSpc>
              <a:spcBef>
                <a:spcPct val="0"/>
              </a:spcBef>
              <a:buFont typeface="Wingdings" pitchFamily="2" charset="2"/>
              <a:buNone/>
            </a:pPr>
            <a:endParaRPr lang="en-US" dirty="0"/>
          </a:p>
          <a:p>
            <a:pPr marL="114300" lvl="1" indent="0">
              <a:lnSpc>
                <a:spcPct val="110000"/>
              </a:lnSpc>
              <a:spcBef>
                <a:spcPct val="0"/>
              </a:spcBef>
              <a:buFont typeface="Wingdings" pitchFamily="2" charset="2"/>
              <a:buNone/>
            </a:pPr>
            <a:r>
              <a:rPr lang="en-US" dirty="0"/>
              <a:t>AEs that </a:t>
            </a:r>
            <a:r>
              <a:rPr lang="en-US" u="sng" dirty="0"/>
              <a:t>do not</a:t>
            </a:r>
            <a:r>
              <a:rPr lang="en-US" dirty="0"/>
              <a:t> meet the protocol criteria for reporting on adverse event forms will be recorded on the </a:t>
            </a:r>
            <a:r>
              <a:rPr lang="en-US" b="1" i="1" dirty="0"/>
              <a:t>Grade 1 AE Log CRF </a:t>
            </a:r>
            <a:r>
              <a:rPr lang="en-US" dirty="0"/>
              <a:t>(GAE Log)</a:t>
            </a:r>
          </a:p>
          <a:p>
            <a:pPr marL="114300" lvl="1" indent="0">
              <a:lnSpc>
                <a:spcPct val="110000"/>
              </a:lnSpc>
              <a:spcBef>
                <a:spcPct val="0"/>
              </a:spcBef>
              <a:buFont typeface="Wingdings" pitchFamily="2" charset="2"/>
              <a:buNone/>
            </a:pPr>
            <a:endParaRPr lang="en-US" sz="2600" dirty="0"/>
          </a:p>
          <a:p>
            <a:pPr marL="114300" lvl="1" indent="0">
              <a:lnSpc>
                <a:spcPct val="110000"/>
              </a:lnSpc>
              <a:spcBef>
                <a:spcPct val="0"/>
              </a:spcBef>
              <a:buFont typeface="Wingdings" pitchFamily="2" charset="2"/>
              <a:buNone/>
            </a:pPr>
            <a:endParaRPr lang="en-US" sz="2600" dirty="0"/>
          </a:p>
        </p:txBody>
      </p:sp>
      <p:sp>
        <p:nvSpPr>
          <p:cNvPr id="304130" name="Rectangle 3"/>
          <p:cNvSpPr>
            <a:spLocks noGrp="1" noChangeArrowheads="1"/>
          </p:cNvSpPr>
          <p:nvPr>
            <p:ph type="title"/>
          </p:nvPr>
        </p:nvSpPr>
        <p:spPr>
          <a:xfrm>
            <a:off x="304800" y="457200"/>
            <a:ext cx="8610600" cy="914400"/>
          </a:xfrm>
        </p:spPr>
        <p:txBody>
          <a:bodyPr>
            <a:normAutofit fontScale="90000"/>
          </a:bodyPr>
          <a:lstStyle/>
          <a:p>
            <a:r>
              <a:rPr lang="en-US" dirty="0"/>
              <a:t>Definition: Reportable Adverse Event</a:t>
            </a:r>
          </a:p>
        </p:txBody>
      </p:sp>
    </p:spTree>
    <p:custDataLst>
      <p:tags r:id="rId1"/>
    </p:custDataLst>
    <p:extLst>
      <p:ext uri="{BB962C8B-B14F-4D97-AF65-F5344CB8AC3E}">
        <p14:creationId xmlns:p14="http://schemas.microsoft.com/office/powerpoint/2010/main" val="50845552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Rectangle 3"/>
          <p:cNvSpPr>
            <a:spLocks noGrp="1" noChangeArrowheads="1"/>
          </p:cNvSpPr>
          <p:nvPr>
            <p:ph type="title"/>
          </p:nvPr>
        </p:nvSpPr>
        <p:spPr>
          <a:xfrm>
            <a:off x="304800" y="609600"/>
            <a:ext cx="8610600" cy="762000"/>
          </a:xfrm>
        </p:spPr>
        <p:txBody>
          <a:bodyPr/>
          <a:lstStyle/>
          <a:p>
            <a:r>
              <a:rPr lang="en-US" dirty="0"/>
              <a:t>Reportable Adverse Events</a:t>
            </a:r>
          </a:p>
        </p:txBody>
      </p:sp>
      <p:sp>
        <p:nvSpPr>
          <p:cNvPr id="306178" name="Rectangle 5"/>
          <p:cNvSpPr>
            <a:spLocks noGrp="1" noChangeArrowheads="1"/>
          </p:cNvSpPr>
          <p:nvPr>
            <p:ph type="body" idx="1"/>
          </p:nvPr>
        </p:nvSpPr>
        <p:spPr>
          <a:xfrm>
            <a:off x="457200" y="2057400"/>
            <a:ext cx="8229600" cy="2514600"/>
          </a:xfrm>
        </p:spPr>
        <p:txBody>
          <a:bodyPr/>
          <a:lstStyle/>
          <a:p>
            <a:pPr marL="114300" lvl="1" indent="0" algn="ctr">
              <a:spcBef>
                <a:spcPct val="0"/>
              </a:spcBef>
              <a:buFont typeface="Wingdings" pitchFamily="2" charset="2"/>
              <a:buNone/>
            </a:pPr>
            <a:r>
              <a:rPr lang="en-US" sz="3200" dirty="0"/>
              <a:t>There are six types of AEs </a:t>
            </a:r>
          </a:p>
          <a:p>
            <a:pPr marL="114300" lvl="1" indent="0" algn="ctr">
              <a:spcBef>
                <a:spcPct val="0"/>
              </a:spcBef>
              <a:buFont typeface="Wingdings" pitchFamily="2" charset="2"/>
              <a:buNone/>
            </a:pPr>
            <a:r>
              <a:rPr lang="en-US" sz="3200" dirty="0"/>
              <a:t>that are reportable in MTN 025.</a:t>
            </a:r>
          </a:p>
          <a:p>
            <a:pPr marL="114300" lvl="1" indent="0" algn="ctr">
              <a:spcBef>
                <a:spcPct val="0"/>
              </a:spcBef>
              <a:buFont typeface="Wingdings" pitchFamily="2" charset="2"/>
              <a:buNone/>
            </a:pPr>
            <a:endParaRPr lang="en-US" sz="3200" dirty="0"/>
          </a:p>
          <a:p>
            <a:pPr marL="114300" lvl="1" indent="0" algn="ctr">
              <a:spcBef>
                <a:spcPct val="0"/>
              </a:spcBef>
              <a:buFont typeface="Wingdings" pitchFamily="2" charset="2"/>
              <a:buNone/>
            </a:pPr>
            <a:r>
              <a:rPr lang="en-US" sz="3200" dirty="0"/>
              <a:t>Can you name them?</a:t>
            </a:r>
          </a:p>
        </p:txBody>
      </p:sp>
    </p:spTree>
    <p:custDataLst>
      <p:tags r:id="rId1"/>
    </p:custDataLst>
    <p:extLst>
      <p:ext uri="{BB962C8B-B14F-4D97-AF65-F5344CB8AC3E}">
        <p14:creationId xmlns:p14="http://schemas.microsoft.com/office/powerpoint/2010/main" val="346569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Outline</a:t>
            </a:r>
          </a:p>
        </p:txBody>
      </p:sp>
      <p:sp>
        <p:nvSpPr>
          <p:cNvPr id="3" name="Content Placeholder 2"/>
          <p:cNvSpPr>
            <a:spLocks noGrp="1"/>
          </p:cNvSpPr>
          <p:nvPr>
            <p:ph idx="1"/>
          </p:nvPr>
        </p:nvSpPr>
        <p:spPr/>
        <p:txBody>
          <a:bodyPr/>
          <a:lstStyle/>
          <a:p>
            <a:r>
              <a:rPr lang="en-US" dirty="0"/>
              <a:t>Medical Menstrual History Update</a:t>
            </a:r>
          </a:p>
          <a:p>
            <a:r>
              <a:rPr lang="en-US" dirty="0"/>
              <a:t>Specific Clinical Management Considerations</a:t>
            </a:r>
          </a:p>
          <a:p>
            <a:endParaRPr lang="en-US" dirty="0"/>
          </a:p>
          <a:p>
            <a:endParaRPr lang="en-US" dirty="0"/>
          </a:p>
          <a:p>
            <a:endParaRPr lang="en-US" dirty="0"/>
          </a:p>
        </p:txBody>
      </p:sp>
    </p:spTree>
    <p:extLst>
      <p:ext uri="{BB962C8B-B14F-4D97-AF65-F5344CB8AC3E}">
        <p14:creationId xmlns:p14="http://schemas.microsoft.com/office/powerpoint/2010/main" val="243743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762000"/>
          </a:xfrm>
        </p:spPr>
        <p:txBody>
          <a:bodyPr/>
          <a:lstStyle/>
          <a:p>
            <a:r>
              <a:rPr lang="en-US" dirty="0"/>
              <a:t>Reportable AEs</a:t>
            </a:r>
          </a:p>
        </p:txBody>
      </p:sp>
      <p:sp>
        <p:nvSpPr>
          <p:cNvPr id="6" name="Content Placeholder 5"/>
          <p:cNvSpPr>
            <a:spLocks noGrp="1"/>
          </p:cNvSpPr>
          <p:nvPr>
            <p:ph idx="1"/>
          </p:nvPr>
        </p:nvSpPr>
        <p:spPr>
          <a:xfrm>
            <a:off x="457200" y="1600200"/>
            <a:ext cx="8229600" cy="5334000"/>
          </a:xfrm>
        </p:spPr>
        <p:txBody>
          <a:bodyPr>
            <a:normAutofit fontScale="85000" lnSpcReduction="20000"/>
          </a:bodyPr>
          <a:lstStyle/>
          <a:p>
            <a:r>
              <a:rPr lang="en-US" dirty="0"/>
              <a:t>All genital, genitourinary, and reproductive system AEs </a:t>
            </a:r>
            <a:r>
              <a:rPr lang="en-US" u="sng" dirty="0"/>
              <a:t>except</a:t>
            </a:r>
            <a:endParaRPr lang="en-US" dirty="0"/>
          </a:p>
          <a:p>
            <a:pPr lvl="1"/>
            <a:r>
              <a:rPr lang="en-US" dirty="0"/>
              <a:t>Fetal losses</a:t>
            </a:r>
          </a:p>
          <a:p>
            <a:pPr lvl="1"/>
            <a:r>
              <a:rPr lang="en-US" dirty="0">
                <a:cs typeface="Arial" pitchFamily="34" charset="0"/>
              </a:rPr>
              <a:t>Expected genital bleeding per clinical assessment</a:t>
            </a:r>
            <a:endParaRPr lang="en-US" dirty="0"/>
          </a:p>
          <a:p>
            <a:r>
              <a:rPr lang="en-US" dirty="0"/>
              <a:t>All AEs of severity Grade 2 or higher</a:t>
            </a:r>
          </a:p>
          <a:p>
            <a:r>
              <a:rPr lang="en-US" dirty="0"/>
              <a:t>All serious AEs</a:t>
            </a:r>
          </a:p>
          <a:p>
            <a:r>
              <a:rPr lang="en-US" dirty="0"/>
              <a:t>All AEs that results in product hold</a:t>
            </a:r>
          </a:p>
          <a:p>
            <a:r>
              <a:rPr lang="en-US" dirty="0"/>
              <a:t>All lab test abnormalities not otherwise associated with a reported clinical AE </a:t>
            </a:r>
          </a:p>
          <a:p>
            <a:r>
              <a:rPr lang="en-US" dirty="0"/>
              <a:t>AEs that meet expedited reporting requirement</a:t>
            </a:r>
          </a:p>
          <a:p>
            <a:endParaRPr lang="en-US" dirty="0"/>
          </a:p>
          <a:p>
            <a:r>
              <a:rPr lang="en-US" b="1" i="1" dirty="0"/>
              <a:t>Any  AE not covered above will go on a Grade 1 AE Log form</a:t>
            </a:r>
          </a:p>
        </p:txBody>
      </p:sp>
    </p:spTree>
    <p:extLst>
      <p:ext uri="{BB962C8B-B14F-4D97-AF65-F5344CB8AC3E}">
        <p14:creationId xmlns:p14="http://schemas.microsoft.com/office/powerpoint/2010/main" val="81098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t>AE Log or Grade 1 AE Log CRF? </a:t>
            </a:r>
          </a:p>
        </p:txBody>
      </p:sp>
      <p:sp>
        <p:nvSpPr>
          <p:cNvPr id="3" name="Content Placeholder 2"/>
          <p:cNvSpPr>
            <a:spLocks noGrp="1"/>
          </p:cNvSpPr>
          <p:nvPr>
            <p:ph idx="1"/>
          </p:nvPr>
        </p:nvSpPr>
        <p:spPr/>
        <p:txBody>
          <a:bodyPr>
            <a:normAutofit lnSpcReduction="10000"/>
          </a:bodyPr>
          <a:lstStyle/>
          <a:p>
            <a:r>
              <a:rPr lang="en-US" dirty="0"/>
              <a:t>Grade 1 vaginal erythema</a:t>
            </a:r>
          </a:p>
          <a:p>
            <a:r>
              <a:rPr lang="en-US" dirty="0"/>
              <a:t>Grade 3 headache</a:t>
            </a:r>
          </a:p>
          <a:p>
            <a:r>
              <a:rPr lang="en-US" dirty="0"/>
              <a:t>Grade 1 diarrhea</a:t>
            </a:r>
          </a:p>
          <a:p>
            <a:r>
              <a:rPr lang="en-US" dirty="0"/>
              <a:t>Grade 1 urinary tract infection</a:t>
            </a:r>
          </a:p>
          <a:p>
            <a:r>
              <a:rPr lang="en-US" dirty="0"/>
              <a:t>Grade 1 weakness prompting hospital admission to rule out stroke</a:t>
            </a:r>
          </a:p>
          <a:p>
            <a:r>
              <a:rPr lang="en-US" dirty="0"/>
              <a:t>Grade 1 allergic reaction to the vaginal ring</a:t>
            </a:r>
          </a:p>
        </p:txBody>
      </p:sp>
    </p:spTree>
    <p:extLst>
      <p:ext uri="{BB962C8B-B14F-4D97-AF65-F5344CB8AC3E}">
        <p14:creationId xmlns:p14="http://schemas.microsoft.com/office/powerpoint/2010/main" val="318027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3"/>
          <p:cNvSpPr>
            <a:spLocks noGrp="1" noChangeArrowheads="1"/>
          </p:cNvSpPr>
          <p:nvPr>
            <p:ph type="body" idx="1"/>
          </p:nvPr>
        </p:nvSpPr>
        <p:spPr>
          <a:xfrm>
            <a:off x="152400" y="1676400"/>
            <a:ext cx="8991600" cy="5029200"/>
          </a:xfrm>
        </p:spPr>
        <p:txBody>
          <a:bodyPr/>
          <a:lstStyle/>
          <a:p>
            <a:pPr marL="457200" indent="-457200" algn="ctr">
              <a:buClr>
                <a:schemeClr val="tx1"/>
              </a:buClr>
              <a:buFont typeface="Wingdings" pitchFamily="2" charset="2"/>
              <a:buNone/>
            </a:pPr>
            <a:r>
              <a:rPr lang="en-US" sz="2800" b="1" dirty="0">
                <a:solidFill>
                  <a:schemeClr val="accent2"/>
                </a:solidFill>
              </a:rPr>
              <a:t>Pelvic Exam Finding AEs</a:t>
            </a:r>
          </a:p>
          <a:p>
            <a:pPr marL="457200" indent="-457200"/>
            <a:r>
              <a:rPr lang="en-US" sz="2600" dirty="0"/>
              <a:t>Report any and all new </a:t>
            </a:r>
            <a:r>
              <a:rPr lang="en-US" sz="2600" u="sng" dirty="0"/>
              <a:t>abnormal</a:t>
            </a:r>
            <a:r>
              <a:rPr lang="en-US" sz="2600" dirty="0"/>
              <a:t> findings as AEs</a:t>
            </a:r>
          </a:p>
          <a:p>
            <a:pPr marL="914400" lvl="1" indent="-342900"/>
            <a:r>
              <a:rPr lang="en-US" sz="2600" dirty="0"/>
              <a:t>Specify anatomical location (e.g., vulvar, vaginal, cervical)</a:t>
            </a:r>
          </a:p>
          <a:p>
            <a:pPr marL="914400" lvl="1" indent="-342900"/>
            <a:r>
              <a:rPr lang="en-US" sz="2600" dirty="0"/>
              <a:t>Use finding term as it appears in FGGT </a:t>
            </a:r>
            <a:r>
              <a:rPr lang="en-US" sz="2600" i="1" dirty="0"/>
              <a:t>or P</a:t>
            </a:r>
            <a:r>
              <a:rPr lang="en-US" sz="2600" dirty="0"/>
              <a:t>elvic Exam CRF, </a:t>
            </a:r>
            <a:r>
              <a:rPr lang="en-US" sz="2600" i="1" dirty="0"/>
              <a:t>whichever is more specific</a:t>
            </a:r>
          </a:p>
          <a:p>
            <a:pPr marL="914400" lvl="1" indent="-342900"/>
            <a:r>
              <a:rPr lang="en-US" sz="2600" dirty="0"/>
              <a:t>For example, do not report “genital sore.” Instead, report “vaginal ulcer.”</a:t>
            </a:r>
          </a:p>
          <a:p>
            <a:pPr marL="457200" indent="-457200"/>
            <a:endParaRPr lang="en-US" sz="2600" dirty="0"/>
          </a:p>
        </p:txBody>
      </p:sp>
      <p:sp>
        <p:nvSpPr>
          <p:cNvPr id="349186" name="Rectangle 5"/>
          <p:cNvSpPr>
            <a:spLocks noGrp="1" noChangeArrowheads="1"/>
          </p:cNvSpPr>
          <p:nvPr>
            <p:ph type="title"/>
          </p:nvPr>
        </p:nvSpPr>
        <p:spPr>
          <a:xfrm>
            <a:off x="304800" y="533400"/>
            <a:ext cx="8610600" cy="762000"/>
          </a:xfrm>
        </p:spPr>
        <p:txBody>
          <a:bodyPr/>
          <a:lstStyle/>
          <a:p>
            <a:r>
              <a:rPr lang="en-US" dirty="0"/>
              <a:t>Describing AEs</a:t>
            </a:r>
          </a:p>
        </p:txBody>
      </p:sp>
    </p:spTree>
    <p:custDataLst>
      <p:tags r:id="rId1"/>
    </p:custDataLst>
    <p:extLst>
      <p:ext uri="{BB962C8B-B14F-4D97-AF65-F5344CB8AC3E}">
        <p14:creationId xmlns:p14="http://schemas.microsoft.com/office/powerpoint/2010/main" val="421628477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pPr algn="ctr"/>
            <a:r>
              <a:rPr lang="en-US" dirty="0"/>
              <a:t>Pelvic Exam Terminology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91916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Well-Defined Terms</a:t>
            </a:r>
          </a:p>
        </p:txBody>
      </p:sp>
      <p:sp>
        <p:nvSpPr>
          <p:cNvPr id="32771" name="Rectangle 3"/>
          <p:cNvSpPr>
            <a:spLocks noGrp="1" noChangeArrowheads="1"/>
          </p:cNvSpPr>
          <p:nvPr>
            <p:ph type="body" sz="half" idx="1"/>
          </p:nvPr>
        </p:nvSpPr>
        <p:spPr/>
        <p:txBody>
          <a:bodyPr>
            <a:normAutofit/>
          </a:bodyPr>
          <a:lstStyle/>
          <a:p>
            <a:pPr>
              <a:lnSpc>
                <a:spcPct val="90000"/>
              </a:lnSpc>
            </a:pPr>
            <a:r>
              <a:rPr lang="en-US" sz="2400" dirty="0"/>
              <a:t>Makes communication between investigators easier</a:t>
            </a:r>
          </a:p>
          <a:p>
            <a:pPr>
              <a:lnSpc>
                <a:spcPct val="90000"/>
              </a:lnSpc>
            </a:pPr>
            <a:r>
              <a:rPr lang="en-US" sz="2400" dirty="0"/>
              <a:t>Can be used to double-check what is recorded regarding intactness of the epithelium and blood vessels</a:t>
            </a:r>
          </a:p>
        </p:txBody>
      </p:sp>
      <p:pic>
        <p:nvPicPr>
          <p:cNvPr id="32772" name="Picture 6" descr="A breathtaking image of the Kamakura Pens Maki-e music fountain pen"/>
          <p:cNvPicPr>
            <a:picLocks noGrp="1" noChangeAspect="1" noChangeArrowheads="1"/>
          </p:cNvPicPr>
          <p:nvPr>
            <p:ph type="clipArt" sz="half" idx="2"/>
          </p:nvPr>
        </p:nvPicPr>
        <p:blipFill>
          <a:blip r:embed="rId3" cstate="print"/>
          <a:srcRect/>
          <a:stretch>
            <a:fillRect/>
          </a:stretch>
        </p:blipFill>
        <p:spPr>
          <a:xfrm>
            <a:off x="4991100" y="1981200"/>
            <a:ext cx="3086100" cy="4114800"/>
          </a:xfrm>
        </p:spPr>
      </p:pic>
    </p:spTree>
    <p:extLst>
      <p:ext uri="{BB962C8B-B14F-4D97-AF65-F5344CB8AC3E}">
        <p14:creationId xmlns:p14="http://schemas.microsoft.com/office/powerpoint/2010/main" val="2313177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Pelvic Exam Terminology</a:t>
            </a:r>
          </a:p>
        </p:txBody>
      </p:sp>
      <p:sp>
        <p:nvSpPr>
          <p:cNvPr id="3" name="Content Placeholder 2"/>
          <p:cNvSpPr>
            <a:spLocks noGrp="1"/>
          </p:cNvSpPr>
          <p:nvPr>
            <p:ph idx="1"/>
          </p:nvPr>
        </p:nvSpPr>
        <p:spPr/>
        <p:txBody>
          <a:bodyPr>
            <a:noAutofit/>
          </a:bodyPr>
          <a:lstStyle/>
          <a:p>
            <a:pPr marL="469900" indent="-469900"/>
            <a:r>
              <a:rPr lang="en-US" sz="2000" dirty="0"/>
              <a:t>To document findings, use terms from the pelvic exam case report form or FGGT</a:t>
            </a:r>
          </a:p>
          <a:p>
            <a:pPr marL="0" indent="0">
              <a:buNone/>
            </a:pPr>
            <a:endParaRPr lang="en-US" sz="2000" dirty="0"/>
          </a:p>
          <a:p>
            <a:pPr marL="469900" indent="-469900"/>
            <a:r>
              <a:rPr lang="en-US" sz="2000" dirty="0"/>
              <a:t>These terms largely match the FGGT</a:t>
            </a:r>
          </a:p>
          <a:p>
            <a:pPr marL="869950" lvl="1" indent="-469900"/>
            <a:r>
              <a:rPr lang="en-US" sz="1800" dirty="0"/>
              <a:t>Ecchymosis is listed on CRF but not on FGGT</a:t>
            </a:r>
          </a:p>
          <a:p>
            <a:pPr marL="869950" lvl="1" indent="-469900"/>
            <a:r>
              <a:rPr lang="en-US" sz="1800" dirty="0" err="1"/>
              <a:t>Petechiae</a:t>
            </a:r>
            <a:r>
              <a:rPr lang="en-US" sz="1800" dirty="0"/>
              <a:t> is listed neither place but is referenced in protocol</a:t>
            </a:r>
          </a:p>
          <a:p>
            <a:pPr marL="1339850" lvl="2" indent="-469900"/>
            <a:r>
              <a:rPr lang="en-US" sz="1600" dirty="0"/>
              <a:t>Always grade 1 per SSP</a:t>
            </a:r>
          </a:p>
          <a:p>
            <a:pPr marL="908050" lvl="1" indent="-436563"/>
            <a:r>
              <a:rPr lang="en-US" sz="2000" dirty="0"/>
              <a:t>Use routine QC/QA opportunities to help ensure consistency of terminology across staff and exams</a:t>
            </a:r>
          </a:p>
          <a:p>
            <a:endParaRPr lang="en-US" sz="2800" dirty="0"/>
          </a:p>
        </p:txBody>
      </p:sp>
    </p:spTree>
    <p:extLst>
      <p:ext uri="{BB962C8B-B14F-4D97-AF65-F5344CB8AC3E}">
        <p14:creationId xmlns:p14="http://schemas.microsoft.com/office/powerpoint/2010/main" val="1205924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1143000"/>
          </a:xfrm>
        </p:spPr>
        <p:txBody>
          <a:bodyPr/>
          <a:lstStyle/>
          <a:p>
            <a:r>
              <a:rPr lang="en-US" sz="4000" dirty="0"/>
              <a:t>Common Pelvic Finding Terms</a:t>
            </a:r>
          </a:p>
        </p:txBody>
      </p:sp>
      <p:sp>
        <p:nvSpPr>
          <p:cNvPr id="3" name="Text Placeholder 2"/>
          <p:cNvSpPr>
            <a:spLocks noGrp="1"/>
          </p:cNvSpPr>
          <p:nvPr>
            <p:ph type="body" sz="half" idx="1"/>
          </p:nvPr>
        </p:nvSpPr>
        <p:spPr>
          <a:xfrm>
            <a:off x="609600" y="1600200"/>
            <a:ext cx="3848100" cy="4114800"/>
          </a:xfrm>
        </p:spPr>
        <p:txBody>
          <a:bodyPr/>
          <a:lstStyle/>
          <a:p>
            <a:r>
              <a:rPr lang="en-US" sz="2800" dirty="0"/>
              <a:t>Erythema</a:t>
            </a:r>
          </a:p>
          <a:p>
            <a:r>
              <a:rPr lang="en-US" sz="2800" dirty="0"/>
              <a:t>Edema</a:t>
            </a:r>
          </a:p>
          <a:p>
            <a:r>
              <a:rPr lang="en-US" sz="2800" dirty="0" err="1"/>
              <a:t>Petechiae</a:t>
            </a:r>
            <a:endParaRPr lang="en-US" sz="2800" dirty="0"/>
          </a:p>
          <a:p>
            <a:r>
              <a:rPr lang="en-US" sz="2800" dirty="0"/>
              <a:t>Ecchymosis</a:t>
            </a:r>
          </a:p>
          <a:p>
            <a:r>
              <a:rPr lang="en-US" sz="2800" dirty="0"/>
              <a:t>Peeling</a:t>
            </a:r>
          </a:p>
          <a:p>
            <a:r>
              <a:rPr lang="en-US" sz="2800" dirty="0"/>
              <a:t>Ulceration</a:t>
            </a:r>
          </a:p>
          <a:p>
            <a:r>
              <a:rPr lang="en-US" sz="2800" dirty="0"/>
              <a:t>Abrasion</a:t>
            </a:r>
          </a:p>
          <a:p>
            <a:r>
              <a:rPr lang="en-US" sz="2800" dirty="0"/>
              <a:t>Laceration</a:t>
            </a:r>
          </a:p>
          <a:p>
            <a:pPr marL="0" indent="0">
              <a:buNone/>
            </a:pPr>
            <a:endParaRPr lang="en-US" sz="2800" dirty="0"/>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30462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Pelvic Exam Findings Review</a:t>
            </a:r>
          </a:p>
        </p:txBody>
      </p:sp>
      <p:sp>
        <p:nvSpPr>
          <p:cNvPr id="3" name="Content Placeholder 2"/>
          <p:cNvSpPr>
            <a:spLocks noGrp="1"/>
          </p:cNvSpPr>
          <p:nvPr>
            <p:ph idx="1"/>
          </p:nvPr>
        </p:nvSpPr>
        <p:spPr/>
        <p:txBody>
          <a:bodyPr/>
          <a:lstStyle/>
          <a:p>
            <a:pPr marL="0" indent="0" algn="ctr">
              <a:buNone/>
            </a:pPr>
            <a:r>
              <a:rPr lang="en-US" dirty="0"/>
              <a:t>Epithelial Disruption</a:t>
            </a:r>
          </a:p>
          <a:p>
            <a:pPr marL="0" indent="0" algn="ctr">
              <a:buNone/>
            </a:pPr>
            <a:r>
              <a:rPr lang="en-US" dirty="0"/>
              <a:t>Erythema</a:t>
            </a:r>
          </a:p>
          <a:p>
            <a:pPr marL="0" indent="0" algn="ctr">
              <a:buNone/>
            </a:pPr>
            <a:r>
              <a:rPr lang="en-US" dirty="0"/>
              <a:t>Edema </a:t>
            </a:r>
          </a:p>
          <a:p>
            <a:pPr marL="0" indent="0" algn="ctr">
              <a:buNone/>
            </a:pPr>
            <a:endParaRPr lang="en-US" sz="3600" dirty="0"/>
          </a:p>
          <a:p>
            <a:pPr marL="0" indent="0" algn="ctr">
              <a:buNone/>
            </a:pPr>
            <a:r>
              <a:rPr lang="en-US" sz="3600" dirty="0"/>
              <a:t>ALL IMPACT PRODUCT USE</a:t>
            </a:r>
          </a:p>
        </p:txBody>
      </p:sp>
    </p:spTree>
    <p:extLst>
      <p:ext uri="{BB962C8B-B14F-4D97-AF65-F5344CB8AC3E}">
        <p14:creationId xmlns:p14="http://schemas.microsoft.com/office/powerpoint/2010/main" val="3240461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229600" cy="1143000"/>
          </a:xfrm>
        </p:spPr>
        <p:txBody>
          <a:bodyPr>
            <a:normAutofit/>
          </a:bodyPr>
          <a:lstStyle/>
          <a:p>
            <a:r>
              <a:rPr lang="en-US" dirty="0"/>
              <a:t>Epithelial Disruption</a:t>
            </a:r>
          </a:p>
        </p:txBody>
      </p:sp>
      <p:sp>
        <p:nvSpPr>
          <p:cNvPr id="34819" name="Rectangle 3"/>
          <p:cNvSpPr>
            <a:spLocks noGrp="1" noChangeArrowheads="1"/>
          </p:cNvSpPr>
          <p:nvPr>
            <p:ph idx="1"/>
          </p:nvPr>
        </p:nvSpPr>
        <p:spPr>
          <a:xfrm>
            <a:off x="457200" y="1600200"/>
            <a:ext cx="8229600" cy="4302125"/>
          </a:xfrm>
        </p:spPr>
        <p:txBody>
          <a:bodyPr>
            <a:noAutofit/>
          </a:bodyPr>
          <a:lstStyle/>
          <a:p>
            <a:pPr>
              <a:lnSpc>
                <a:spcPct val="90000"/>
              </a:lnSpc>
            </a:pPr>
            <a:r>
              <a:rPr lang="en-US" dirty="0"/>
              <a:t>Extent of epithelial disruption helps to distinguish between findings</a:t>
            </a:r>
          </a:p>
          <a:p>
            <a:pPr>
              <a:lnSpc>
                <a:spcPct val="90000"/>
              </a:lnSpc>
            </a:pPr>
            <a:r>
              <a:rPr lang="en-US" dirty="0"/>
              <a:t>Superficial epithelial disruption</a:t>
            </a:r>
          </a:p>
          <a:p>
            <a:pPr lvl="1">
              <a:lnSpc>
                <a:spcPct val="90000"/>
              </a:lnSpc>
            </a:pPr>
            <a:r>
              <a:rPr lang="en-US" dirty="0"/>
              <a:t>Does not penetrate into the </a:t>
            </a:r>
            <a:r>
              <a:rPr lang="en-US" dirty="0" err="1"/>
              <a:t>subepithelial</a:t>
            </a:r>
            <a:r>
              <a:rPr lang="en-US" dirty="0"/>
              <a:t> tissue</a:t>
            </a:r>
          </a:p>
          <a:p>
            <a:pPr>
              <a:lnSpc>
                <a:spcPct val="90000"/>
              </a:lnSpc>
            </a:pPr>
            <a:r>
              <a:rPr lang="en-US" dirty="0"/>
              <a:t>Deep epithelial disruption </a:t>
            </a:r>
          </a:p>
          <a:p>
            <a:pPr lvl="1">
              <a:lnSpc>
                <a:spcPct val="90000"/>
              </a:lnSpc>
            </a:pPr>
            <a:r>
              <a:rPr lang="en-US" sz="2800" dirty="0"/>
              <a:t>Penetrates into and exposes </a:t>
            </a:r>
            <a:r>
              <a:rPr lang="en-US" sz="2800" dirty="0" err="1"/>
              <a:t>subepithelial</a:t>
            </a:r>
            <a:r>
              <a:rPr lang="en-US" sz="2800" dirty="0"/>
              <a:t> tissue and possibly vessels</a:t>
            </a:r>
          </a:p>
          <a:p>
            <a:pPr marL="0" indent="0">
              <a:lnSpc>
                <a:spcPct val="90000"/>
              </a:lnSpc>
              <a:buNone/>
            </a:pPr>
            <a:endParaRPr lang="en-US" sz="3200" dirty="0"/>
          </a:p>
        </p:txBody>
      </p:sp>
    </p:spTree>
    <p:extLst>
      <p:ext uri="{BB962C8B-B14F-4D97-AF65-F5344CB8AC3E}">
        <p14:creationId xmlns:p14="http://schemas.microsoft.com/office/powerpoint/2010/main" val="1346263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Epithelial Disruption</a:t>
            </a:r>
          </a:p>
        </p:txBody>
      </p:sp>
      <p:sp>
        <p:nvSpPr>
          <p:cNvPr id="3" name="Content Placeholder 2"/>
          <p:cNvSpPr>
            <a:spLocks noGrp="1"/>
          </p:cNvSpPr>
          <p:nvPr>
            <p:ph idx="1"/>
          </p:nvPr>
        </p:nvSpPr>
        <p:spPr/>
        <p:txBody>
          <a:bodyPr/>
          <a:lstStyle/>
          <a:p>
            <a:pPr>
              <a:lnSpc>
                <a:spcPct val="90000"/>
              </a:lnSpc>
            </a:pPr>
            <a:r>
              <a:rPr lang="en-US" dirty="0"/>
              <a:t>If bleeding from finding is present, disruption should be recorded as deep when in doubt</a:t>
            </a:r>
          </a:p>
          <a:p>
            <a:pPr marL="0" indent="0">
              <a:lnSpc>
                <a:spcPct val="90000"/>
              </a:lnSpc>
              <a:buNone/>
            </a:pPr>
            <a:endParaRPr lang="en-US" dirty="0"/>
          </a:p>
          <a:p>
            <a:pPr>
              <a:lnSpc>
                <a:spcPct val="90000"/>
              </a:lnSpc>
            </a:pPr>
            <a:r>
              <a:rPr lang="en-US" dirty="0"/>
              <a:t>Assessment of disruption depth is subjective, even with magnification of colposcopy</a:t>
            </a:r>
          </a:p>
        </p:txBody>
      </p:sp>
    </p:spTree>
    <p:extLst>
      <p:ext uri="{BB962C8B-B14F-4D97-AF65-F5344CB8AC3E}">
        <p14:creationId xmlns:p14="http://schemas.microsoft.com/office/powerpoint/2010/main" val="51997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a:t>Follow-Up Medical/Menstrual History</a:t>
            </a:r>
          </a:p>
        </p:txBody>
      </p:sp>
      <p:sp>
        <p:nvSpPr>
          <p:cNvPr id="3" name="Content Placeholder 2"/>
          <p:cNvSpPr>
            <a:spLocks noGrp="1"/>
          </p:cNvSpPr>
          <p:nvPr>
            <p:ph idx="1"/>
          </p:nvPr>
        </p:nvSpPr>
        <p:spPr/>
        <p:txBody>
          <a:bodyPr>
            <a:noAutofit/>
          </a:bodyPr>
          <a:lstStyle/>
          <a:p>
            <a:r>
              <a:rPr lang="en-US" sz="2800" dirty="0"/>
              <a:t>An updated participant self reported medical/menstrual history is required at each scheduled visit</a:t>
            </a:r>
          </a:p>
          <a:p>
            <a:r>
              <a:rPr lang="en-US" sz="2800" dirty="0"/>
              <a:t>Two objectives of the follow-up history</a:t>
            </a:r>
          </a:p>
          <a:p>
            <a:pPr lvl="1"/>
            <a:r>
              <a:rPr lang="en-US" sz="2400" dirty="0"/>
              <a:t>Determine whether previously documented conditions have changed</a:t>
            </a:r>
          </a:p>
          <a:p>
            <a:pPr lvl="1"/>
            <a:r>
              <a:rPr lang="en-US" sz="2400" dirty="0"/>
              <a:t>Determine whether new AEs have occurred since the last history was obtained</a:t>
            </a:r>
          </a:p>
          <a:p>
            <a:r>
              <a:rPr lang="en-US" sz="2800" dirty="0"/>
              <a:t>History should also be obtained at interim visits, as clinically indicated</a:t>
            </a:r>
          </a:p>
          <a:p>
            <a:endParaRPr lang="en-US" sz="2800" dirty="0"/>
          </a:p>
        </p:txBody>
      </p:sp>
    </p:spTree>
    <p:extLst>
      <p:ext uri="{BB962C8B-B14F-4D97-AF65-F5344CB8AC3E}">
        <p14:creationId xmlns:p14="http://schemas.microsoft.com/office/powerpoint/2010/main" val="1683713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a:t>Normal Cervix</a:t>
            </a:r>
          </a:p>
        </p:txBody>
      </p:sp>
      <p:sp>
        <p:nvSpPr>
          <p:cNvPr id="35843" name="Rectangle 5"/>
          <p:cNvSpPr>
            <a:spLocks noGrp="1" noChangeArrowheads="1"/>
          </p:cNvSpPr>
          <p:nvPr>
            <p:ph type="body" sz="half" idx="1"/>
          </p:nvPr>
        </p:nvSpPr>
        <p:spPr>
          <a:xfrm>
            <a:off x="533400" y="1752600"/>
            <a:ext cx="3848100" cy="4419600"/>
          </a:xfrm>
        </p:spPr>
        <p:txBody>
          <a:bodyPr/>
          <a:lstStyle/>
          <a:p>
            <a:pPr>
              <a:lnSpc>
                <a:spcPct val="90000"/>
              </a:lnSpc>
            </a:pPr>
            <a:r>
              <a:rPr lang="en-US" sz="2400"/>
              <a:t>Mucosa</a:t>
            </a:r>
          </a:p>
          <a:p>
            <a:pPr lvl="1">
              <a:lnSpc>
                <a:spcPct val="90000"/>
              </a:lnSpc>
            </a:pPr>
            <a:r>
              <a:rPr lang="en-US" sz="2400"/>
              <a:t>Typically uniformly pink</a:t>
            </a:r>
          </a:p>
          <a:p>
            <a:pPr lvl="1">
              <a:lnSpc>
                <a:spcPct val="90000"/>
              </a:lnSpc>
            </a:pPr>
            <a:r>
              <a:rPr lang="en-US" sz="2400"/>
              <a:t>Epithelium intact</a:t>
            </a:r>
          </a:p>
          <a:p>
            <a:pPr lvl="1">
              <a:lnSpc>
                <a:spcPct val="90000"/>
              </a:lnSpc>
            </a:pPr>
            <a:r>
              <a:rPr lang="en-US" sz="2400"/>
              <a:t>Vessels intact</a:t>
            </a:r>
          </a:p>
          <a:p>
            <a:pPr>
              <a:lnSpc>
                <a:spcPct val="90000"/>
              </a:lnSpc>
            </a:pPr>
            <a:r>
              <a:rPr lang="en-US" sz="2400"/>
              <a:t>Normal variants are not lesions</a:t>
            </a:r>
          </a:p>
          <a:p>
            <a:pPr lvl="1">
              <a:lnSpc>
                <a:spcPct val="90000"/>
              </a:lnSpc>
            </a:pPr>
            <a:r>
              <a:rPr lang="en-US" sz="2400"/>
              <a:t>Ectropion</a:t>
            </a:r>
          </a:p>
          <a:p>
            <a:pPr lvl="1">
              <a:lnSpc>
                <a:spcPct val="90000"/>
              </a:lnSpc>
            </a:pPr>
            <a:r>
              <a:rPr lang="en-US" sz="2400"/>
              <a:t>Gland openings</a:t>
            </a:r>
          </a:p>
          <a:p>
            <a:pPr lvl="1">
              <a:lnSpc>
                <a:spcPct val="90000"/>
              </a:lnSpc>
            </a:pPr>
            <a:r>
              <a:rPr lang="en-US" sz="2400"/>
              <a:t>Scarring from cone biopsies</a:t>
            </a:r>
          </a:p>
          <a:p>
            <a:pPr lvl="1">
              <a:lnSpc>
                <a:spcPct val="90000"/>
              </a:lnSpc>
            </a:pPr>
            <a:endParaRPr lang="en-US" sz="2400"/>
          </a:p>
        </p:txBody>
      </p:sp>
      <p:pic>
        <p:nvPicPr>
          <p:cNvPr id="35844" name="Picture 7" descr="Picture1"/>
          <p:cNvPicPr>
            <a:picLocks noGrp="1" noChangeAspect="1" noChangeArrowheads="1"/>
          </p:cNvPicPr>
          <p:nvPr>
            <p:ph sz="half" idx="2"/>
          </p:nvPr>
        </p:nvPicPr>
        <p:blipFill>
          <a:blip r:embed="rId3" cstate="print"/>
          <a:srcRect/>
          <a:stretch>
            <a:fillRect/>
          </a:stretch>
        </p:blipFill>
        <p:spPr>
          <a:xfrm>
            <a:off x="4610100" y="2598738"/>
            <a:ext cx="3848100" cy="2878137"/>
          </a:xfrm>
          <a:noFill/>
        </p:spPr>
      </p:pic>
    </p:spTree>
    <p:extLst>
      <p:ext uri="{BB962C8B-B14F-4D97-AF65-F5344CB8AC3E}">
        <p14:creationId xmlns:p14="http://schemas.microsoft.com/office/powerpoint/2010/main" val="2436034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228600"/>
            <a:ext cx="7848600" cy="1143000"/>
          </a:xfrm>
        </p:spPr>
        <p:txBody>
          <a:bodyPr/>
          <a:lstStyle/>
          <a:p>
            <a:r>
              <a:rPr lang="en-US"/>
              <a:t>Normal Findings</a:t>
            </a:r>
          </a:p>
        </p:txBody>
      </p:sp>
      <p:sp>
        <p:nvSpPr>
          <p:cNvPr id="46083" name="Rectangle 3"/>
          <p:cNvSpPr>
            <a:spLocks noGrp="1" noChangeArrowheads="1"/>
          </p:cNvSpPr>
          <p:nvPr>
            <p:ph type="body" sz="half" idx="1"/>
          </p:nvPr>
        </p:nvSpPr>
        <p:spPr/>
        <p:txBody>
          <a:bodyPr/>
          <a:lstStyle/>
          <a:p>
            <a:r>
              <a:rPr lang="en-US" sz="2800"/>
              <a:t>Ectopy</a:t>
            </a:r>
          </a:p>
        </p:txBody>
      </p:sp>
      <p:pic>
        <p:nvPicPr>
          <p:cNvPr id="46084" name="Picture 5" descr="Picture11"/>
          <p:cNvPicPr preferRelativeResize="0">
            <a:picLocks noGrp="1" noChangeArrowheads="1"/>
          </p:cNvPicPr>
          <p:nvPr>
            <p:ph sz="quarter" idx="3"/>
          </p:nvPr>
        </p:nvPicPr>
        <p:blipFill>
          <a:blip r:embed="rId3" cstate="print"/>
          <a:srcRect/>
          <a:stretch>
            <a:fillRect/>
          </a:stretch>
        </p:blipFill>
        <p:spPr>
          <a:xfrm>
            <a:off x="2362200" y="2667000"/>
            <a:ext cx="4419600" cy="3657600"/>
          </a:xfrm>
          <a:noFill/>
        </p:spPr>
      </p:pic>
    </p:spTree>
    <p:extLst>
      <p:ext uri="{BB962C8B-B14F-4D97-AF65-F5344CB8AC3E}">
        <p14:creationId xmlns:p14="http://schemas.microsoft.com/office/powerpoint/2010/main" val="1354054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Normal Findings</a:t>
            </a:r>
          </a:p>
        </p:txBody>
      </p:sp>
      <p:sp>
        <p:nvSpPr>
          <p:cNvPr id="47107" name="Rectangle 4"/>
          <p:cNvSpPr>
            <a:spLocks noGrp="1" noChangeArrowheads="1"/>
          </p:cNvSpPr>
          <p:nvPr>
            <p:ph type="body" sz="half" idx="1"/>
          </p:nvPr>
        </p:nvSpPr>
        <p:spPr/>
        <p:txBody>
          <a:bodyPr/>
          <a:lstStyle/>
          <a:p>
            <a:r>
              <a:rPr lang="en-US" sz="2800"/>
              <a:t>Nabothian cysts</a:t>
            </a:r>
          </a:p>
        </p:txBody>
      </p:sp>
      <p:pic>
        <p:nvPicPr>
          <p:cNvPr id="47108" name="Picture 7" descr="nabothian">
            <a:hlinkClick r:id="rId3"/>
          </p:cNvPr>
          <p:cNvPicPr>
            <a:picLocks noChangeAspect="1" noChangeArrowheads="1"/>
          </p:cNvPicPr>
          <p:nvPr/>
        </p:nvPicPr>
        <p:blipFill>
          <a:blip r:embed="rId4" cstate="print"/>
          <a:srcRect/>
          <a:stretch>
            <a:fillRect/>
          </a:stretch>
        </p:blipFill>
        <p:spPr bwMode="auto">
          <a:xfrm>
            <a:off x="2743200" y="2590800"/>
            <a:ext cx="3863975" cy="3808413"/>
          </a:xfrm>
          <a:prstGeom prst="rect">
            <a:avLst/>
          </a:prstGeom>
          <a:noFill/>
          <a:ln w="9525">
            <a:noFill/>
            <a:miter lim="800000"/>
            <a:headEnd/>
            <a:tailEnd/>
          </a:ln>
        </p:spPr>
      </p:pic>
    </p:spTree>
    <p:extLst>
      <p:ext uri="{BB962C8B-B14F-4D97-AF65-F5344CB8AC3E}">
        <p14:creationId xmlns:p14="http://schemas.microsoft.com/office/powerpoint/2010/main" val="1796915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a:t>Erythema</a:t>
            </a:r>
          </a:p>
        </p:txBody>
      </p:sp>
      <p:sp>
        <p:nvSpPr>
          <p:cNvPr id="36867" name="Rectangle 5"/>
          <p:cNvSpPr>
            <a:spLocks noGrp="1" noChangeArrowheads="1"/>
          </p:cNvSpPr>
          <p:nvPr>
            <p:ph type="body" sz="half" idx="1"/>
          </p:nvPr>
        </p:nvSpPr>
        <p:spPr>
          <a:xfrm>
            <a:off x="304800" y="1981200"/>
            <a:ext cx="3581400" cy="4114800"/>
          </a:xfrm>
        </p:spPr>
        <p:txBody>
          <a:bodyPr/>
          <a:lstStyle/>
          <a:p>
            <a:r>
              <a:rPr lang="en-US" dirty="0"/>
              <a:t>Reddened areas</a:t>
            </a:r>
          </a:p>
          <a:p>
            <a:pPr lvl="1"/>
            <a:r>
              <a:rPr lang="en-US" dirty="0"/>
              <a:t>Margins may or may not be clearly defined</a:t>
            </a:r>
          </a:p>
          <a:p>
            <a:pPr lvl="1"/>
            <a:r>
              <a:rPr lang="en-US" dirty="0"/>
              <a:t>Epithelium intact </a:t>
            </a:r>
          </a:p>
          <a:p>
            <a:pPr lvl="1"/>
            <a:r>
              <a:rPr lang="en-US" dirty="0"/>
              <a:t>Vessels intact </a:t>
            </a:r>
          </a:p>
          <a:p>
            <a:pPr lvl="1"/>
            <a:endParaRPr lang="en-US" dirty="0"/>
          </a:p>
        </p:txBody>
      </p:sp>
      <p:pic>
        <p:nvPicPr>
          <p:cNvPr id="36868" name="Picture 7" descr="Picture2"/>
          <p:cNvPicPr>
            <a:picLocks noGrp="1" noChangeAspect="1" noChangeArrowheads="1"/>
          </p:cNvPicPr>
          <p:nvPr>
            <p:ph sz="half" idx="2"/>
          </p:nvPr>
        </p:nvPicPr>
        <p:blipFill>
          <a:blip r:embed="rId3" cstate="print"/>
          <a:srcRect r="15190"/>
          <a:stretch>
            <a:fillRect/>
          </a:stretch>
        </p:blipFill>
        <p:spPr>
          <a:xfrm>
            <a:off x="4191000" y="2057400"/>
            <a:ext cx="4343400" cy="3825875"/>
          </a:xfrm>
          <a:noFill/>
        </p:spPr>
      </p:pic>
    </p:spTree>
    <p:extLst>
      <p:ext uri="{BB962C8B-B14F-4D97-AF65-F5344CB8AC3E}">
        <p14:creationId xmlns:p14="http://schemas.microsoft.com/office/powerpoint/2010/main" val="3391555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Edema</a:t>
            </a:r>
          </a:p>
        </p:txBody>
      </p:sp>
      <p:sp>
        <p:nvSpPr>
          <p:cNvPr id="37891" name="Rectangle 4"/>
          <p:cNvSpPr>
            <a:spLocks noGrp="1" noChangeArrowheads="1"/>
          </p:cNvSpPr>
          <p:nvPr>
            <p:ph type="body" sz="half" idx="1"/>
          </p:nvPr>
        </p:nvSpPr>
        <p:spPr/>
        <p:txBody>
          <a:bodyPr>
            <a:normAutofit lnSpcReduction="10000"/>
          </a:bodyPr>
          <a:lstStyle/>
          <a:p>
            <a:r>
              <a:rPr lang="en-US" dirty="0"/>
              <a:t>Epithelium</a:t>
            </a:r>
          </a:p>
          <a:p>
            <a:pPr lvl="1"/>
            <a:r>
              <a:rPr lang="en-US" dirty="0"/>
              <a:t>Intact</a:t>
            </a:r>
          </a:p>
          <a:p>
            <a:pPr lvl="1"/>
            <a:r>
              <a:rPr lang="en-US" dirty="0"/>
              <a:t>Swollen</a:t>
            </a:r>
          </a:p>
          <a:p>
            <a:r>
              <a:rPr lang="en-US" dirty="0"/>
              <a:t>Vessels</a:t>
            </a:r>
          </a:p>
          <a:p>
            <a:pPr lvl="1"/>
            <a:r>
              <a:rPr lang="en-US" dirty="0"/>
              <a:t>Intact</a:t>
            </a:r>
          </a:p>
          <a:p>
            <a:r>
              <a:rPr lang="en-US" dirty="0"/>
              <a:t>Color</a:t>
            </a:r>
          </a:p>
          <a:p>
            <a:pPr lvl="1"/>
            <a:r>
              <a:rPr lang="en-US" dirty="0"/>
              <a:t>Normal or pale white</a:t>
            </a:r>
          </a:p>
          <a:p>
            <a:pPr lvl="1">
              <a:buFontTx/>
              <a:buNone/>
            </a:pPr>
            <a:endParaRPr lang="en-US" dirty="0"/>
          </a:p>
        </p:txBody>
      </p:sp>
      <p:pic>
        <p:nvPicPr>
          <p:cNvPr id="37892" name="Picture 8" descr="Picture3"/>
          <p:cNvPicPr>
            <a:picLocks noGrp="1" noChangeAspect="1" noChangeArrowheads="1"/>
          </p:cNvPicPr>
          <p:nvPr>
            <p:ph sz="half" idx="2"/>
          </p:nvPr>
        </p:nvPicPr>
        <p:blipFill>
          <a:blip r:embed="rId3" cstate="print"/>
          <a:srcRect/>
          <a:stretch>
            <a:fillRect/>
          </a:stretch>
        </p:blipFill>
        <p:spPr>
          <a:xfrm>
            <a:off x="4267200" y="1868488"/>
            <a:ext cx="4348163" cy="3824287"/>
          </a:xfrm>
          <a:noFill/>
        </p:spPr>
      </p:pic>
    </p:spTree>
    <p:extLst>
      <p:ext uri="{BB962C8B-B14F-4D97-AF65-F5344CB8AC3E}">
        <p14:creationId xmlns:p14="http://schemas.microsoft.com/office/powerpoint/2010/main" val="3664876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a:t>Petechiae</a:t>
            </a:r>
          </a:p>
        </p:txBody>
      </p:sp>
      <p:sp>
        <p:nvSpPr>
          <p:cNvPr id="38915" name="Rectangle 5"/>
          <p:cNvSpPr>
            <a:spLocks noGrp="1" noChangeArrowheads="1"/>
          </p:cNvSpPr>
          <p:nvPr>
            <p:ph type="body" sz="half" idx="1"/>
          </p:nvPr>
        </p:nvSpPr>
        <p:spPr/>
        <p:txBody>
          <a:bodyPr>
            <a:normAutofit fontScale="92500" lnSpcReduction="10000"/>
          </a:bodyPr>
          <a:lstStyle/>
          <a:p>
            <a:r>
              <a:rPr lang="en-US" dirty="0" err="1"/>
              <a:t>Punctate</a:t>
            </a:r>
            <a:r>
              <a:rPr lang="en-US" dirty="0"/>
              <a:t> red areas</a:t>
            </a:r>
          </a:p>
          <a:p>
            <a:r>
              <a:rPr lang="en-US" dirty="0"/>
              <a:t>Individual or group</a:t>
            </a:r>
          </a:p>
          <a:p>
            <a:r>
              <a:rPr lang="en-US" dirty="0"/>
              <a:t>Epithelium intact</a:t>
            </a:r>
          </a:p>
          <a:p>
            <a:r>
              <a:rPr lang="en-US" dirty="0"/>
              <a:t>Vessels disrupted</a:t>
            </a:r>
          </a:p>
          <a:p>
            <a:r>
              <a:rPr lang="en-US" b="1" dirty="0">
                <a:cs typeface="Arial" charset="0"/>
              </a:rPr>
              <a:t>Diameter ≤3mm</a:t>
            </a:r>
          </a:p>
          <a:p>
            <a:r>
              <a:rPr lang="en-US" dirty="0">
                <a:cs typeface="Arial" charset="0"/>
              </a:rPr>
              <a:t>Color of finding is red or purple</a:t>
            </a:r>
          </a:p>
        </p:txBody>
      </p:sp>
      <p:pic>
        <p:nvPicPr>
          <p:cNvPr id="38916" name="Picture 7" descr="Picture5"/>
          <p:cNvPicPr>
            <a:picLocks noGrp="1" noChangeAspect="1" noChangeArrowheads="1"/>
          </p:cNvPicPr>
          <p:nvPr>
            <p:ph sz="half" idx="2"/>
          </p:nvPr>
        </p:nvPicPr>
        <p:blipFill>
          <a:blip r:embed="rId3" cstate="print"/>
          <a:srcRect/>
          <a:stretch>
            <a:fillRect/>
          </a:stretch>
        </p:blipFill>
        <p:spPr>
          <a:xfrm>
            <a:off x="4648200" y="1981200"/>
            <a:ext cx="3976688" cy="3752850"/>
          </a:xfrm>
          <a:noFill/>
        </p:spPr>
      </p:pic>
    </p:spTree>
    <p:extLst>
      <p:ext uri="{BB962C8B-B14F-4D97-AF65-F5344CB8AC3E}">
        <p14:creationId xmlns:p14="http://schemas.microsoft.com/office/powerpoint/2010/main" val="133340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a:t>Ecchymosis</a:t>
            </a:r>
          </a:p>
        </p:txBody>
      </p:sp>
      <p:sp>
        <p:nvSpPr>
          <p:cNvPr id="39939" name="Rectangle 5"/>
          <p:cNvSpPr>
            <a:spLocks noGrp="1" noChangeArrowheads="1"/>
          </p:cNvSpPr>
          <p:nvPr>
            <p:ph type="body" sz="half" idx="1"/>
          </p:nvPr>
        </p:nvSpPr>
        <p:spPr/>
        <p:txBody>
          <a:bodyPr>
            <a:normAutofit/>
          </a:bodyPr>
          <a:lstStyle/>
          <a:p>
            <a:r>
              <a:rPr lang="en-US" dirty="0"/>
              <a:t>Epithelium intact</a:t>
            </a:r>
          </a:p>
          <a:p>
            <a:r>
              <a:rPr lang="en-US" dirty="0"/>
              <a:t>Vessels disrupted</a:t>
            </a:r>
          </a:p>
          <a:p>
            <a:r>
              <a:rPr lang="en-US" b="1" dirty="0"/>
              <a:t>Size &gt;3mm</a:t>
            </a:r>
            <a:r>
              <a:rPr lang="en-US" dirty="0"/>
              <a:t> </a:t>
            </a:r>
          </a:p>
          <a:p>
            <a:r>
              <a:rPr lang="en-US" dirty="0"/>
              <a:t>Color is red or purple</a:t>
            </a:r>
          </a:p>
        </p:txBody>
      </p:sp>
      <p:pic>
        <p:nvPicPr>
          <p:cNvPr id="39940" name="Picture 7" descr="Picture6"/>
          <p:cNvPicPr>
            <a:picLocks noGrp="1" noChangeAspect="1" noChangeArrowheads="1"/>
          </p:cNvPicPr>
          <p:nvPr>
            <p:ph sz="half" idx="2"/>
          </p:nvPr>
        </p:nvPicPr>
        <p:blipFill>
          <a:blip r:embed="rId3" cstate="print"/>
          <a:srcRect l="17320" t="1791" r="6662" b="8958"/>
          <a:stretch>
            <a:fillRect/>
          </a:stretch>
        </p:blipFill>
        <p:spPr>
          <a:xfrm>
            <a:off x="4254500" y="1974850"/>
            <a:ext cx="4203700" cy="3671888"/>
          </a:xfrm>
          <a:noFill/>
        </p:spPr>
      </p:pic>
    </p:spTree>
    <p:extLst>
      <p:ext uri="{BB962C8B-B14F-4D97-AF65-F5344CB8AC3E}">
        <p14:creationId xmlns:p14="http://schemas.microsoft.com/office/powerpoint/2010/main" val="1028083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533400" y="381000"/>
            <a:ext cx="7848600" cy="1143000"/>
          </a:xfrm>
        </p:spPr>
        <p:txBody>
          <a:bodyPr/>
          <a:lstStyle/>
          <a:p>
            <a:r>
              <a:rPr lang="en-US"/>
              <a:t>Peeling</a:t>
            </a:r>
          </a:p>
        </p:txBody>
      </p:sp>
      <p:sp>
        <p:nvSpPr>
          <p:cNvPr id="40963" name="Rectangle 5"/>
          <p:cNvSpPr>
            <a:spLocks noGrp="1" noChangeArrowheads="1"/>
          </p:cNvSpPr>
          <p:nvPr>
            <p:ph type="body" sz="half" idx="1"/>
          </p:nvPr>
        </p:nvSpPr>
        <p:spPr>
          <a:xfrm>
            <a:off x="457200" y="1828800"/>
            <a:ext cx="3848100" cy="3962400"/>
          </a:xfrm>
        </p:spPr>
        <p:txBody>
          <a:bodyPr/>
          <a:lstStyle/>
          <a:p>
            <a:pPr>
              <a:lnSpc>
                <a:spcPct val="90000"/>
              </a:lnSpc>
            </a:pPr>
            <a:r>
              <a:rPr lang="en-US" sz="2400" dirty="0"/>
              <a:t>Epithelium disrupted but </a:t>
            </a:r>
            <a:r>
              <a:rPr lang="en-US" sz="2400" b="1" i="1" dirty="0"/>
              <a:t>superficially</a:t>
            </a:r>
          </a:p>
          <a:p>
            <a:pPr>
              <a:lnSpc>
                <a:spcPct val="90000"/>
              </a:lnSpc>
            </a:pPr>
            <a:r>
              <a:rPr lang="en-US" sz="2400" dirty="0"/>
              <a:t>Vessels intact</a:t>
            </a:r>
          </a:p>
          <a:p>
            <a:pPr>
              <a:lnSpc>
                <a:spcPct val="90000"/>
              </a:lnSpc>
            </a:pPr>
            <a:r>
              <a:rPr lang="en-US" sz="2400" dirty="0"/>
              <a:t>Fragment may remain attached to area of peeling</a:t>
            </a:r>
          </a:p>
          <a:p>
            <a:pPr>
              <a:lnSpc>
                <a:spcPct val="90000"/>
              </a:lnSpc>
            </a:pPr>
            <a:r>
              <a:rPr lang="en-US" sz="2400" dirty="0"/>
              <a:t>Generally well-demarcated</a:t>
            </a:r>
          </a:p>
          <a:p>
            <a:pPr>
              <a:lnSpc>
                <a:spcPct val="90000"/>
              </a:lnSpc>
            </a:pPr>
            <a:r>
              <a:rPr lang="en-US" sz="2400" dirty="0"/>
              <a:t>Underlying epithelium appears normal</a:t>
            </a:r>
          </a:p>
        </p:txBody>
      </p:sp>
      <p:pic>
        <p:nvPicPr>
          <p:cNvPr id="40964" name="Picture 7" descr="Picture7"/>
          <p:cNvPicPr>
            <a:picLocks noGrp="1" noChangeAspect="1" noChangeArrowheads="1"/>
          </p:cNvPicPr>
          <p:nvPr>
            <p:ph sz="half" idx="2"/>
          </p:nvPr>
        </p:nvPicPr>
        <p:blipFill>
          <a:blip r:embed="rId3" cstate="print"/>
          <a:srcRect/>
          <a:stretch>
            <a:fillRect/>
          </a:stretch>
        </p:blipFill>
        <p:spPr>
          <a:xfrm>
            <a:off x="4572000" y="1905000"/>
            <a:ext cx="4152900" cy="3849688"/>
          </a:xfrm>
          <a:noFill/>
        </p:spPr>
      </p:pic>
    </p:spTree>
    <p:extLst>
      <p:ext uri="{BB962C8B-B14F-4D97-AF65-F5344CB8AC3E}">
        <p14:creationId xmlns:p14="http://schemas.microsoft.com/office/powerpoint/2010/main" val="207988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381000" y="457200"/>
            <a:ext cx="7848600" cy="1143000"/>
          </a:xfrm>
        </p:spPr>
        <p:txBody>
          <a:bodyPr/>
          <a:lstStyle/>
          <a:p>
            <a:r>
              <a:rPr lang="en-US"/>
              <a:t>Ulceration</a:t>
            </a:r>
          </a:p>
        </p:txBody>
      </p:sp>
      <p:sp>
        <p:nvSpPr>
          <p:cNvPr id="41987" name="Rectangle 5"/>
          <p:cNvSpPr>
            <a:spLocks noGrp="1" noChangeArrowheads="1"/>
          </p:cNvSpPr>
          <p:nvPr>
            <p:ph type="body" sz="half" idx="1"/>
          </p:nvPr>
        </p:nvSpPr>
        <p:spPr/>
        <p:txBody>
          <a:bodyPr>
            <a:normAutofit fontScale="92500" lnSpcReduction="20000"/>
          </a:bodyPr>
          <a:lstStyle/>
          <a:p>
            <a:pPr>
              <a:lnSpc>
                <a:spcPct val="90000"/>
              </a:lnSpc>
            </a:pPr>
            <a:r>
              <a:rPr lang="en-US" dirty="0"/>
              <a:t>Disrupted epithelium</a:t>
            </a:r>
          </a:p>
          <a:p>
            <a:pPr lvl="1">
              <a:lnSpc>
                <a:spcPct val="90000"/>
              </a:lnSpc>
            </a:pPr>
            <a:r>
              <a:rPr lang="en-US" dirty="0"/>
              <a:t>Superficial or deep</a:t>
            </a:r>
          </a:p>
          <a:p>
            <a:pPr>
              <a:lnSpc>
                <a:spcPct val="90000"/>
              </a:lnSpc>
            </a:pPr>
            <a:r>
              <a:rPr lang="en-US" dirty="0"/>
              <a:t>Vessels intact or disrupted</a:t>
            </a:r>
          </a:p>
          <a:p>
            <a:pPr>
              <a:lnSpc>
                <a:spcPct val="90000"/>
              </a:lnSpc>
            </a:pPr>
            <a:r>
              <a:rPr lang="en-US" dirty="0"/>
              <a:t>May include sloughing</a:t>
            </a:r>
          </a:p>
          <a:p>
            <a:pPr>
              <a:lnSpc>
                <a:spcPct val="90000"/>
              </a:lnSpc>
            </a:pPr>
            <a:r>
              <a:rPr lang="en-US" dirty="0"/>
              <a:t>Sharply demarcated outline</a:t>
            </a:r>
          </a:p>
        </p:txBody>
      </p:sp>
      <p:pic>
        <p:nvPicPr>
          <p:cNvPr id="41988" name="Picture 7" descr="Picture8"/>
          <p:cNvPicPr>
            <a:picLocks noGrp="1" noChangeAspect="1" noChangeArrowheads="1"/>
          </p:cNvPicPr>
          <p:nvPr>
            <p:ph sz="half" idx="2"/>
          </p:nvPr>
        </p:nvPicPr>
        <p:blipFill>
          <a:blip r:embed="rId3" cstate="print"/>
          <a:srcRect/>
          <a:stretch>
            <a:fillRect/>
          </a:stretch>
        </p:blipFill>
        <p:spPr>
          <a:xfrm>
            <a:off x="4645025" y="2057400"/>
            <a:ext cx="3968750" cy="3636963"/>
          </a:xfrm>
          <a:noFill/>
        </p:spPr>
      </p:pic>
    </p:spTree>
    <p:extLst>
      <p:ext uri="{BB962C8B-B14F-4D97-AF65-F5344CB8AC3E}">
        <p14:creationId xmlns:p14="http://schemas.microsoft.com/office/powerpoint/2010/main" val="1082073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381000" y="381000"/>
            <a:ext cx="7848600" cy="1143000"/>
          </a:xfrm>
        </p:spPr>
        <p:txBody>
          <a:bodyPr/>
          <a:lstStyle/>
          <a:p>
            <a:r>
              <a:rPr lang="en-US"/>
              <a:t>Abrasion</a:t>
            </a:r>
          </a:p>
        </p:txBody>
      </p:sp>
      <p:sp>
        <p:nvSpPr>
          <p:cNvPr id="43011" name="Rectangle 5"/>
          <p:cNvSpPr>
            <a:spLocks noGrp="1" noChangeArrowheads="1"/>
          </p:cNvSpPr>
          <p:nvPr>
            <p:ph type="body" sz="half" idx="1"/>
          </p:nvPr>
        </p:nvSpPr>
        <p:spPr/>
        <p:txBody>
          <a:bodyPr/>
          <a:lstStyle/>
          <a:p>
            <a:r>
              <a:rPr lang="en-US" dirty="0"/>
              <a:t>Epithelium disrupted</a:t>
            </a:r>
          </a:p>
          <a:p>
            <a:pPr lvl="1"/>
            <a:r>
              <a:rPr lang="en-US" dirty="0"/>
              <a:t>Superficial or deep</a:t>
            </a:r>
          </a:p>
          <a:p>
            <a:r>
              <a:rPr lang="en-US" dirty="0"/>
              <a:t>Vessels intact or disrupted</a:t>
            </a:r>
          </a:p>
          <a:p>
            <a:r>
              <a:rPr lang="en-US" dirty="0"/>
              <a:t>Diffuse or poorly demarcated outline</a:t>
            </a:r>
          </a:p>
        </p:txBody>
      </p:sp>
      <p:pic>
        <p:nvPicPr>
          <p:cNvPr id="43012" name="Picture 7" descr="Pic9_Abras"/>
          <p:cNvPicPr>
            <a:picLocks noGrp="1" noChangeAspect="1" noChangeArrowheads="1"/>
          </p:cNvPicPr>
          <p:nvPr>
            <p:ph sz="half" idx="2"/>
          </p:nvPr>
        </p:nvPicPr>
        <p:blipFill>
          <a:blip r:embed="rId3" cstate="print"/>
          <a:srcRect/>
          <a:stretch>
            <a:fillRect/>
          </a:stretch>
        </p:blipFill>
        <p:spPr>
          <a:xfrm>
            <a:off x="4953000" y="1828800"/>
            <a:ext cx="3632200" cy="3886200"/>
          </a:xfrm>
          <a:noFill/>
        </p:spPr>
      </p:pic>
    </p:spTree>
    <p:extLst>
      <p:ext uri="{BB962C8B-B14F-4D97-AF65-F5344CB8AC3E}">
        <p14:creationId xmlns:p14="http://schemas.microsoft.com/office/powerpoint/2010/main" val="119753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sz="3600" dirty="0"/>
              <a:t>Possible Approaches</a:t>
            </a:r>
          </a:p>
        </p:txBody>
      </p:sp>
      <p:sp>
        <p:nvSpPr>
          <p:cNvPr id="3" name="Content Placeholder 2"/>
          <p:cNvSpPr>
            <a:spLocks noGrp="1"/>
          </p:cNvSpPr>
          <p:nvPr>
            <p:ph idx="1"/>
          </p:nvPr>
        </p:nvSpPr>
        <p:spPr>
          <a:xfrm>
            <a:off x="457200" y="1447800"/>
            <a:ext cx="8382000" cy="4302125"/>
          </a:xfrm>
        </p:spPr>
        <p:txBody>
          <a:bodyPr/>
          <a:lstStyle/>
          <a:p>
            <a:r>
              <a:rPr lang="en-US" sz="2800" dirty="0"/>
              <a:t>General questions about current health</a:t>
            </a:r>
          </a:p>
          <a:p>
            <a:pPr lvl="1"/>
            <a:r>
              <a:rPr lang="en-US" sz="2400" dirty="0"/>
              <a:t>How are you feeling today?</a:t>
            </a:r>
          </a:p>
          <a:p>
            <a:pPr lvl="1"/>
            <a:r>
              <a:rPr lang="en-US" sz="2400" dirty="0"/>
              <a:t>Have you had any issues since your last visit?</a:t>
            </a:r>
          </a:p>
          <a:p>
            <a:r>
              <a:rPr lang="en-US" sz="2800" dirty="0"/>
              <a:t>Targeted gynecologic questions</a:t>
            </a:r>
          </a:p>
          <a:p>
            <a:pPr lvl="1"/>
            <a:r>
              <a:rPr lang="en-US" sz="2400" dirty="0"/>
              <a:t>Any gynecologic problems since your last visit- like abnormal discharge or irregular bleeding?</a:t>
            </a:r>
          </a:p>
          <a:p>
            <a:r>
              <a:rPr lang="en-US" sz="2800" dirty="0"/>
              <a:t>Targeted questions about ongoing baseline medical conditions and previously reported AEs</a:t>
            </a:r>
          </a:p>
          <a:p>
            <a:pPr lvl="1"/>
            <a:r>
              <a:rPr lang="en-US" sz="2400" dirty="0"/>
              <a:t>At your last visit you reported X. Is this still ongoing?</a:t>
            </a:r>
          </a:p>
        </p:txBody>
      </p:sp>
    </p:spTree>
    <p:extLst>
      <p:ext uri="{BB962C8B-B14F-4D97-AF65-F5344CB8AC3E}">
        <p14:creationId xmlns:p14="http://schemas.microsoft.com/office/powerpoint/2010/main" val="3724462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381000" y="381000"/>
            <a:ext cx="7848600" cy="1143000"/>
          </a:xfrm>
        </p:spPr>
        <p:txBody>
          <a:bodyPr/>
          <a:lstStyle/>
          <a:p>
            <a:r>
              <a:rPr lang="en-US"/>
              <a:t>Laceration</a:t>
            </a:r>
          </a:p>
        </p:txBody>
      </p:sp>
      <p:sp>
        <p:nvSpPr>
          <p:cNvPr id="44035" name="Rectangle 5"/>
          <p:cNvSpPr>
            <a:spLocks noGrp="1" noChangeArrowheads="1"/>
          </p:cNvSpPr>
          <p:nvPr>
            <p:ph type="body" sz="half" idx="1"/>
          </p:nvPr>
        </p:nvSpPr>
        <p:spPr>
          <a:xfrm>
            <a:off x="609600" y="1752600"/>
            <a:ext cx="4191000" cy="5105400"/>
          </a:xfrm>
        </p:spPr>
        <p:txBody>
          <a:bodyPr>
            <a:normAutofit/>
          </a:bodyPr>
          <a:lstStyle/>
          <a:p>
            <a:pPr>
              <a:lnSpc>
                <a:spcPct val="80000"/>
              </a:lnSpc>
            </a:pPr>
            <a:r>
              <a:rPr lang="en-US" dirty="0"/>
              <a:t>A “cut” or “fissure”</a:t>
            </a:r>
          </a:p>
          <a:p>
            <a:pPr>
              <a:lnSpc>
                <a:spcPct val="80000"/>
              </a:lnSpc>
            </a:pPr>
            <a:r>
              <a:rPr lang="en-US" dirty="0"/>
              <a:t>Epithelium disrupted</a:t>
            </a:r>
          </a:p>
          <a:p>
            <a:pPr lvl="1">
              <a:lnSpc>
                <a:spcPct val="80000"/>
              </a:lnSpc>
            </a:pPr>
            <a:r>
              <a:rPr lang="en-US" sz="3200" dirty="0"/>
              <a:t>Superficial or deep</a:t>
            </a:r>
          </a:p>
          <a:p>
            <a:pPr>
              <a:lnSpc>
                <a:spcPct val="80000"/>
              </a:lnSpc>
            </a:pPr>
            <a:r>
              <a:rPr lang="en-US" dirty="0"/>
              <a:t>Vessels intact or disrupted</a:t>
            </a:r>
          </a:p>
          <a:p>
            <a:pPr>
              <a:lnSpc>
                <a:spcPct val="80000"/>
              </a:lnSpc>
            </a:pPr>
            <a:r>
              <a:rPr lang="en-US" dirty="0"/>
              <a:t>Appears to be linear “pulling apart” or wearing away of tissue</a:t>
            </a:r>
          </a:p>
          <a:p>
            <a:pPr>
              <a:lnSpc>
                <a:spcPct val="80000"/>
              </a:lnSpc>
            </a:pPr>
            <a:endParaRPr lang="en-US" sz="2400" dirty="0"/>
          </a:p>
          <a:p>
            <a:pPr>
              <a:lnSpc>
                <a:spcPct val="80000"/>
              </a:lnSpc>
            </a:pPr>
            <a:endParaRPr lang="en-US" sz="2400" dirty="0"/>
          </a:p>
        </p:txBody>
      </p:sp>
      <p:pic>
        <p:nvPicPr>
          <p:cNvPr id="44036" name="Picture 7" descr="Picture10"/>
          <p:cNvPicPr>
            <a:picLocks noGrp="1" noChangeAspect="1" noChangeArrowheads="1"/>
          </p:cNvPicPr>
          <p:nvPr>
            <p:ph sz="half" idx="2"/>
          </p:nvPr>
        </p:nvPicPr>
        <p:blipFill>
          <a:blip r:embed="rId3" cstate="print">
            <a:lum bright="12000" contrast="6000"/>
          </a:blip>
          <a:srcRect/>
          <a:stretch>
            <a:fillRect/>
          </a:stretch>
        </p:blipFill>
        <p:spPr>
          <a:xfrm>
            <a:off x="5029200" y="1981200"/>
            <a:ext cx="3527425" cy="3886200"/>
          </a:xfrm>
          <a:noFill/>
        </p:spPr>
      </p:pic>
    </p:spTree>
    <p:extLst>
      <p:ext uri="{BB962C8B-B14F-4D97-AF65-F5344CB8AC3E}">
        <p14:creationId xmlns:p14="http://schemas.microsoft.com/office/powerpoint/2010/main" val="1763547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Reporting Recurring Events</a:t>
            </a:r>
          </a:p>
        </p:txBody>
      </p:sp>
      <p:sp>
        <p:nvSpPr>
          <p:cNvPr id="3" name="Text Placeholder 2"/>
          <p:cNvSpPr>
            <a:spLocks noGrp="1"/>
          </p:cNvSpPr>
          <p:nvPr>
            <p:ph type="body" sz="half" idx="1"/>
          </p:nvPr>
        </p:nvSpPr>
        <p:spPr>
          <a:xfrm>
            <a:off x="533400" y="1524000"/>
            <a:ext cx="8001000" cy="4114800"/>
          </a:xfrm>
        </p:spPr>
        <p:txBody>
          <a:bodyPr/>
          <a:lstStyle/>
          <a:p>
            <a:r>
              <a:rPr lang="en-US" dirty="0"/>
              <a:t>If an AE previously reported within an AE log CRF resolves and then recurs at a later date, the second occurrence must be reported as a new AE on a new AE or GAE Log CRF</a:t>
            </a:r>
          </a:p>
          <a:p>
            <a:pPr marL="0" indent="0">
              <a:buNone/>
            </a:pPr>
            <a:endParaRPr lang="en-US" dirty="0"/>
          </a:p>
          <a:p>
            <a:r>
              <a:rPr lang="en-US" dirty="0"/>
              <a:t>Regular occurrences of the same adverse event that are expected are not considered separate adverse events</a:t>
            </a:r>
          </a:p>
          <a:p>
            <a:pPr lvl="1"/>
            <a:r>
              <a:rPr lang="en-US" dirty="0"/>
              <a:t>Headaches, for example</a:t>
            </a:r>
          </a:p>
        </p:txBody>
      </p:sp>
    </p:spTree>
    <p:extLst>
      <p:ext uri="{BB962C8B-B14F-4D97-AF65-F5344CB8AC3E}">
        <p14:creationId xmlns:p14="http://schemas.microsoft.com/office/powerpoint/2010/main" val="7713787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533400" y="1600200"/>
            <a:ext cx="8077200" cy="4648200"/>
          </a:xfrm>
        </p:spPr>
        <p:txBody>
          <a:bodyPr/>
          <a:lstStyle/>
          <a:p>
            <a:r>
              <a:rPr lang="en-US" sz="2400" dirty="0"/>
              <a:t>The severity of all AEs must be graded as</a:t>
            </a:r>
          </a:p>
          <a:p>
            <a:pPr lvl="1"/>
            <a:r>
              <a:rPr lang="en-US" sz="2400" dirty="0"/>
              <a:t>Grade 1 = Mild</a:t>
            </a:r>
          </a:p>
          <a:p>
            <a:pPr lvl="1"/>
            <a:r>
              <a:rPr lang="en-US" sz="2400" dirty="0"/>
              <a:t>Grade 2 = Moderate</a:t>
            </a:r>
          </a:p>
          <a:p>
            <a:pPr lvl="1"/>
            <a:r>
              <a:rPr lang="en-US" sz="2400" dirty="0"/>
              <a:t>Grade 3 = Severe</a:t>
            </a:r>
          </a:p>
          <a:p>
            <a:pPr lvl="1"/>
            <a:r>
              <a:rPr lang="en-US" sz="2400" dirty="0"/>
              <a:t>Grade 4 = Potentially Life-Threatening</a:t>
            </a:r>
          </a:p>
          <a:p>
            <a:pPr lvl="1"/>
            <a:r>
              <a:rPr lang="en-US" sz="2400" dirty="0"/>
              <a:t>Grade 5 = Death</a:t>
            </a:r>
          </a:p>
          <a:p>
            <a:pPr>
              <a:spcBef>
                <a:spcPct val="40000"/>
              </a:spcBef>
            </a:pPr>
            <a:r>
              <a:rPr lang="en-US" sz="2400" dirty="0"/>
              <a:t>Assign grades based on the DAIDS Female Genital Grading Table (FGGT) and DAIDS Table for Grading Adult and Pediatric Adverse Events (Toxicity Table)</a:t>
            </a:r>
          </a:p>
          <a:p>
            <a:pPr>
              <a:buFont typeface="Wingdings" pitchFamily="2" charset="2"/>
              <a:buNone/>
            </a:pPr>
            <a:endParaRPr lang="en-US" sz="2400" dirty="0"/>
          </a:p>
        </p:txBody>
      </p:sp>
      <p:sp>
        <p:nvSpPr>
          <p:cNvPr id="364546" name="Rectangle 5"/>
          <p:cNvSpPr>
            <a:spLocks noGrp="1" noChangeArrowheads="1"/>
          </p:cNvSpPr>
          <p:nvPr>
            <p:ph type="title"/>
          </p:nvPr>
        </p:nvSpPr>
        <p:spPr>
          <a:xfrm>
            <a:off x="304800" y="609600"/>
            <a:ext cx="8610600" cy="762000"/>
          </a:xfrm>
        </p:spPr>
        <p:txBody>
          <a:bodyPr/>
          <a:lstStyle/>
          <a:p>
            <a:r>
              <a:rPr lang="en-US" dirty="0"/>
              <a:t>AE Severity </a:t>
            </a:r>
          </a:p>
        </p:txBody>
      </p:sp>
    </p:spTree>
    <p:custDataLst>
      <p:tags r:id="rId1"/>
    </p:custDataLst>
    <p:extLst>
      <p:ext uri="{BB962C8B-B14F-4D97-AF65-F5344CB8AC3E}">
        <p14:creationId xmlns:p14="http://schemas.microsoft.com/office/powerpoint/2010/main" val="134648475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Rectangle 3"/>
          <p:cNvSpPr>
            <a:spLocks noGrp="1" noChangeArrowheads="1"/>
          </p:cNvSpPr>
          <p:nvPr>
            <p:ph type="title"/>
          </p:nvPr>
        </p:nvSpPr>
        <p:spPr>
          <a:xfrm>
            <a:off x="381000" y="685800"/>
            <a:ext cx="8610600" cy="762000"/>
          </a:xfrm>
        </p:spPr>
        <p:txBody>
          <a:bodyPr/>
          <a:lstStyle/>
          <a:p>
            <a:r>
              <a:rPr lang="en-US" sz="3400" dirty="0"/>
              <a:t>Severity Grading of Vaginal Candidiasis</a:t>
            </a:r>
          </a:p>
        </p:txBody>
      </p:sp>
      <p:sp>
        <p:nvSpPr>
          <p:cNvPr id="263177" name="Rectangle 9"/>
          <p:cNvSpPr>
            <a:spLocks noGrp="1" noChangeArrowheads="1"/>
          </p:cNvSpPr>
          <p:nvPr>
            <p:ph type="body" idx="1"/>
          </p:nvPr>
        </p:nvSpPr>
        <p:spPr>
          <a:xfrm>
            <a:off x="533400" y="1905000"/>
            <a:ext cx="8077200" cy="4114800"/>
          </a:xfrm>
        </p:spPr>
        <p:txBody>
          <a:bodyPr/>
          <a:lstStyle/>
          <a:p>
            <a:pPr marL="457200" indent="-457200"/>
            <a:r>
              <a:rPr lang="en-US" sz="2600" dirty="0"/>
              <a:t>Normal = absence of symptoms regardless of candida test results</a:t>
            </a:r>
          </a:p>
          <a:p>
            <a:pPr marL="457200" indent="-457200"/>
            <a:r>
              <a:rPr lang="en-US" sz="2600" dirty="0"/>
              <a:t>Grade 1 = positive wet mount or other laboratory test for yeast, with mild symptoms</a:t>
            </a:r>
          </a:p>
          <a:p>
            <a:pPr marL="457200" indent="-457200"/>
            <a:r>
              <a:rPr lang="en-US" sz="2600" dirty="0"/>
              <a:t>Grade 2 = positive wet mount or other laboratory test for yeast, with moderate to severe symptoms</a:t>
            </a:r>
          </a:p>
          <a:p>
            <a:pPr marL="457200" indent="-457200"/>
            <a:r>
              <a:rPr lang="en-US" sz="2600" dirty="0"/>
              <a:t>Grade 3:  Not applicable</a:t>
            </a:r>
          </a:p>
          <a:p>
            <a:pPr marL="457200" indent="-457200"/>
            <a:r>
              <a:rPr lang="en-US" sz="2600" dirty="0"/>
              <a:t>Grade 4:  Not applicable</a:t>
            </a:r>
          </a:p>
        </p:txBody>
      </p:sp>
    </p:spTree>
    <p:custDataLst>
      <p:tags r:id="rId1"/>
    </p:custDataLst>
    <p:extLst>
      <p:ext uri="{BB962C8B-B14F-4D97-AF65-F5344CB8AC3E}">
        <p14:creationId xmlns:p14="http://schemas.microsoft.com/office/powerpoint/2010/main" val="299096857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Line 2"/>
          <p:cNvSpPr>
            <a:spLocks noChangeShapeType="1"/>
          </p:cNvSpPr>
          <p:nvPr/>
        </p:nvSpPr>
        <p:spPr bwMode="auto">
          <a:xfrm>
            <a:off x="4572000" y="5791200"/>
            <a:ext cx="0" cy="0"/>
          </a:xfrm>
          <a:prstGeom prst="line">
            <a:avLst/>
          </a:prstGeom>
          <a:noFill/>
          <a:ln w="9525">
            <a:solidFill>
              <a:schemeClr val="tx1"/>
            </a:solidFill>
            <a:round/>
            <a:headEnd/>
            <a:tailEnd/>
          </a:ln>
        </p:spPr>
        <p:txBody>
          <a:bodyPr/>
          <a:lstStyle/>
          <a:p>
            <a:endParaRPr lang="en-US"/>
          </a:p>
        </p:txBody>
      </p:sp>
      <p:sp>
        <p:nvSpPr>
          <p:cNvPr id="373762" name="Rectangle 3"/>
          <p:cNvSpPr>
            <a:spLocks noChangeArrowheads="1"/>
          </p:cNvSpPr>
          <p:nvPr/>
        </p:nvSpPr>
        <p:spPr bwMode="auto">
          <a:xfrm>
            <a:off x="304800" y="1600200"/>
            <a:ext cx="7696200" cy="4953000"/>
          </a:xfrm>
          <a:prstGeom prst="rect">
            <a:avLst/>
          </a:prstGeom>
          <a:noFill/>
          <a:ln w="9525">
            <a:noFill/>
            <a:miter lim="800000"/>
            <a:headEnd/>
            <a:tailEnd/>
          </a:ln>
        </p:spPr>
        <p:txBody>
          <a:bodyPr/>
          <a:lstStyle/>
          <a:p>
            <a:pPr marL="469900" indent="-469900" eaLnBrk="0" hangingPunct="0">
              <a:spcBef>
                <a:spcPct val="20000"/>
              </a:spcBef>
              <a:buClr>
                <a:schemeClr val="bg2"/>
              </a:buClr>
              <a:buSzPct val="70000"/>
              <a:buFont typeface="Wingdings" pitchFamily="2" charset="2"/>
              <a:buChar char="o"/>
            </a:pPr>
            <a:r>
              <a:rPr lang="en-US" sz="2800" b="0" dirty="0">
                <a:latin typeface="Arial" pitchFamily="34" charset="0"/>
              </a:rPr>
              <a:t>The relationship of </a:t>
            </a:r>
            <a:r>
              <a:rPr lang="en-US" sz="2800" dirty="0">
                <a:latin typeface="Arial" pitchFamily="34" charset="0"/>
              </a:rPr>
              <a:t>each </a:t>
            </a:r>
            <a:r>
              <a:rPr lang="en-US" sz="2800" b="0" dirty="0">
                <a:latin typeface="Arial" pitchFamily="34" charset="0"/>
              </a:rPr>
              <a:t>AE to study product must be assessed as:</a:t>
            </a:r>
          </a:p>
          <a:p>
            <a:pPr marL="469900" indent="-469900" eaLnBrk="0" hangingPunct="0">
              <a:spcBef>
                <a:spcPct val="20000"/>
              </a:spcBef>
              <a:buClr>
                <a:schemeClr val="bg2"/>
              </a:buClr>
              <a:buSzPct val="70000"/>
              <a:buFont typeface="Wingdings" pitchFamily="2" charset="2"/>
              <a:buChar char="o"/>
            </a:pPr>
            <a:endParaRPr lang="en-US" sz="2800" b="0" dirty="0">
              <a:latin typeface="Arial" pitchFamily="34" charset="0"/>
            </a:endParaRPr>
          </a:p>
          <a:p>
            <a:pPr marL="908050" lvl="1" indent="-436563" eaLnBrk="0" hangingPunct="0">
              <a:spcBef>
                <a:spcPct val="20000"/>
              </a:spcBef>
              <a:buClr>
                <a:schemeClr val="accent2"/>
              </a:buClr>
              <a:buSzPct val="75000"/>
              <a:buFont typeface="Wingdings" pitchFamily="2" charset="2"/>
              <a:buChar char="n"/>
            </a:pPr>
            <a:r>
              <a:rPr lang="en-US" sz="2800" b="0" dirty="0">
                <a:latin typeface="Arial" pitchFamily="34" charset="0"/>
              </a:rPr>
              <a:t>Related</a:t>
            </a:r>
          </a:p>
          <a:p>
            <a:pPr marL="908050" lvl="1" indent="-436563" eaLnBrk="0" hangingPunct="0">
              <a:spcBef>
                <a:spcPct val="20000"/>
              </a:spcBef>
              <a:buClr>
                <a:schemeClr val="accent2"/>
              </a:buClr>
              <a:buSzPct val="75000"/>
              <a:buFont typeface="Wingdings" pitchFamily="2" charset="2"/>
              <a:buChar char="n"/>
            </a:pPr>
            <a:r>
              <a:rPr lang="en-US" sz="2800" dirty="0">
                <a:latin typeface="Arial" pitchFamily="34" charset="0"/>
              </a:rPr>
              <a:t>Not Related</a:t>
            </a:r>
            <a:endParaRPr lang="en-US" sz="2000" b="0" dirty="0">
              <a:latin typeface="Arial" pitchFamily="34" charset="0"/>
            </a:endParaRPr>
          </a:p>
        </p:txBody>
      </p:sp>
      <p:sp>
        <p:nvSpPr>
          <p:cNvPr id="373763" name="Rectangle 4"/>
          <p:cNvSpPr>
            <a:spLocks noGrp="1" noChangeArrowheads="1"/>
          </p:cNvSpPr>
          <p:nvPr>
            <p:ph type="title"/>
          </p:nvPr>
        </p:nvSpPr>
        <p:spPr>
          <a:xfrm>
            <a:off x="304800" y="609600"/>
            <a:ext cx="8610600" cy="762000"/>
          </a:xfrm>
        </p:spPr>
        <p:txBody>
          <a:bodyPr>
            <a:normAutofit/>
          </a:bodyPr>
          <a:lstStyle/>
          <a:p>
            <a:r>
              <a:rPr lang="en-US" sz="4000" dirty="0"/>
              <a:t>Relationship to Study Product </a:t>
            </a:r>
          </a:p>
        </p:txBody>
      </p:sp>
    </p:spTree>
    <p:custDataLst>
      <p:tags r:id="rId1"/>
    </p:custDataLst>
    <p:extLst>
      <p:ext uri="{BB962C8B-B14F-4D97-AF65-F5344CB8AC3E}">
        <p14:creationId xmlns:p14="http://schemas.microsoft.com/office/powerpoint/2010/main" val="3653844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Content Placeholder 2"/>
          <p:cNvSpPr>
            <a:spLocks noGrp="1"/>
          </p:cNvSpPr>
          <p:nvPr>
            <p:ph idx="4294967295"/>
          </p:nvPr>
        </p:nvSpPr>
        <p:spPr>
          <a:xfrm>
            <a:off x="381000" y="1524000"/>
            <a:ext cx="8305800" cy="4724400"/>
          </a:xfrm>
        </p:spPr>
        <p:txBody>
          <a:bodyPr/>
          <a:lstStyle/>
          <a:p>
            <a:pPr marL="342900" indent="-342900"/>
            <a:r>
              <a:rPr lang="en-US" sz="2400" dirty="0"/>
              <a:t>Pre-clinical and clinical profile of the study products:  protocol, package inserts, investigators brochures, other published information</a:t>
            </a:r>
          </a:p>
          <a:p>
            <a:pPr marL="342900" indent="-342900"/>
            <a:r>
              <a:rPr lang="en-US" sz="2400" dirty="0"/>
              <a:t>Timing of product use relative to onset, resolution, and/or recurrence of the AE</a:t>
            </a:r>
          </a:p>
          <a:p>
            <a:pPr marL="342900" indent="-342900"/>
            <a:r>
              <a:rPr lang="en-US" sz="2400" dirty="0"/>
              <a:t>Likelihood of observing the AE in the study population in the absence of product use</a:t>
            </a:r>
          </a:p>
          <a:p>
            <a:pPr marL="342900" indent="-342900"/>
            <a:r>
              <a:rPr lang="en-US" sz="2400" dirty="0"/>
              <a:t>Presence of other conditions or exposures that could have caused the AE </a:t>
            </a:r>
          </a:p>
          <a:p>
            <a:pPr marL="342900" indent="-342900"/>
            <a:r>
              <a:rPr lang="en-US" sz="2400" dirty="0"/>
              <a:t>Clinical judgment, including judgment of biologic plausibility</a:t>
            </a:r>
          </a:p>
        </p:txBody>
      </p:sp>
      <p:sp>
        <p:nvSpPr>
          <p:cNvPr id="376834" name="Title 1"/>
          <p:cNvSpPr>
            <a:spLocks/>
          </p:cNvSpPr>
          <p:nvPr/>
        </p:nvSpPr>
        <p:spPr bwMode="auto">
          <a:xfrm>
            <a:off x="304800" y="457200"/>
            <a:ext cx="8229600" cy="838200"/>
          </a:xfrm>
          <a:prstGeom prst="rect">
            <a:avLst/>
          </a:prstGeom>
          <a:noFill/>
          <a:ln w="9525">
            <a:noFill/>
            <a:miter lim="800000"/>
            <a:headEnd/>
            <a:tailEnd/>
          </a:ln>
        </p:spPr>
        <p:txBody>
          <a:bodyPr anchor="b"/>
          <a:lstStyle/>
          <a:p>
            <a:pPr eaLnBrk="0" hangingPunct="0"/>
            <a:r>
              <a:rPr lang="en-US" sz="4000" dirty="0">
                <a:latin typeface="+mj-lt"/>
              </a:rPr>
              <a:t>Factors to Consider</a:t>
            </a:r>
          </a:p>
        </p:txBody>
      </p:sp>
    </p:spTree>
    <p:custDataLst>
      <p:tags r:id="rId1"/>
    </p:custDataLst>
    <p:extLst>
      <p:ext uri="{BB962C8B-B14F-4D97-AF65-F5344CB8AC3E}">
        <p14:creationId xmlns:p14="http://schemas.microsoft.com/office/powerpoint/2010/main" val="2572763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Line 2"/>
          <p:cNvSpPr>
            <a:spLocks noChangeShapeType="1"/>
          </p:cNvSpPr>
          <p:nvPr/>
        </p:nvSpPr>
        <p:spPr bwMode="auto">
          <a:xfrm>
            <a:off x="4572000" y="5791200"/>
            <a:ext cx="0" cy="0"/>
          </a:xfrm>
          <a:prstGeom prst="line">
            <a:avLst/>
          </a:prstGeom>
          <a:noFill/>
          <a:ln w="9525">
            <a:solidFill>
              <a:schemeClr val="tx1"/>
            </a:solidFill>
            <a:round/>
            <a:headEnd/>
            <a:tailEnd/>
          </a:ln>
        </p:spPr>
        <p:txBody>
          <a:bodyPr/>
          <a:lstStyle/>
          <a:p>
            <a:endParaRPr lang="en-US"/>
          </a:p>
        </p:txBody>
      </p:sp>
      <p:sp>
        <p:nvSpPr>
          <p:cNvPr id="373762" name="Rectangle 3"/>
          <p:cNvSpPr>
            <a:spLocks noChangeArrowheads="1"/>
          </p:cNvSpPr>
          <p:nvPr/>
        </p:nvSpPr>
        <p:spPr bwMode="auto">
          <a:xfrm>
            <a:off x="304800" y="1600200"/>
            <a:ext cx="7696200" cy="4953000"/>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Char char="o"/>
            </a:pPr>
            <a:r>
              <a:rPr lang="en-US" sz="2800" dirty="0">
                <a:latin typeface="Arial" pitchFamily="34" charset="0"/>
              </a:rPr>
              <a:t>Sites must include text in the “Comments” field to explain why the AE has been judged “related” or “not related“</a:t>
            </a:r>
          </a:p>
          <a:p>
            <a:pPr marL="927100" lvl="1" indent="-469900">
              <a:spcBef>
                <a:spcPct val="20000"/>
              </a:spcBef>
              <a:buClr>
                <a:schemeClr val="bg2"/>
              </a:buClr>
              <a:buSzPct val="70000"/>
              <a:buFont typeface="Wingdings" pitchFamily="2" charset="2"/>
              <a:buChar char="o"/>
            </a:pPr>
            <a:r>
              <a:rPr lang="en-US" sz="2400" dirty="0">
                <a:latin typeface="Arial" pitchFamily="34" charset="0"/>
              </a:rPr>
              <a:t>“No other explanation” is not adequate</a:t>
            </a:r>
          </a:p>
          <a:p>
            <a:pPr lvl="1">
              <a:spcBef>
                <a:spcPct val="20000"/>
              </a:spcBef>
              <a:buClr>
                <a:schemeClr val="bg2"/>
              </a:buClr>
              <a:buSzPct val="70000"/>
            </a:pPr>
            <a:endParaRPr lang="en-US" sz="2400" b="0" dirty="0">
              <a:latin typeface="Arial" pitchFamily="34" charset="0"/>
            </a:endParaRPr>
          </a:p>
        </p:txBody>
      </p:sp>
      <p:sp>
        <p:nvSpPr>
          <p:cNvPr id="373763" name="Rectangle 4"/>
          <p:cNvSpPr>
            <a:spLocks noGrp="1" noChangeArrowheads="1"/>
          </p:cNvSpPr>
          <p:nvPr>
            <p:ph type="title"/>
          </p:nvPr>
        </p:nvSpPr>
        <p:spPr>
          <a:xfrm>
            <a:off x="304800" y="609600"/>
            <a:ext cx="8610600" cy="762000"/>
          </a:xfrm>
        </p:spPr>
        <p:txBody>
          <a:bodyPr>
            <a:normAutofit/>
          </a:bodyPr>
          <a:lstStyle/>
          <a:p>
            <a:r>
              <a:rPr lang="en-US" sz="3600" dirty="0"/>
              <a:t>Relationship Rationale</a:t>
            </a:r>
          </a:p>
        </p:txBody>
      </p:sp>
    </p:spTree>
    <p:custDataLst>
      <p:tags r:id="rId1"/>
    </p:custDataLst>
    <p:extLst>
      <p:ext uri="{BB962C8B-B14F-4D97-AF65-F5344CB8AC3E}">
        <p14:creationId xmlns:p14="http://schemas.microsoft.com/office/powerpoint/2010/main" val="3243094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89" name="Rectangle 2"/>
          <p:cNvSpPr>
            <a:spLocks noGrp="1" noChangeArrowheads="1"/>
          </p:cNvSpPr>
          <p:nvPr>
            <p:ph type="body" idx="1"/>
          </p:nvPr>
        </p:nvSpPr>
        <p:spPr>
          <a:xfrm>
            <a:off x="381000" y="1828800"/>
            <a:ext cx="8229600" cy="4302125"/>
          </a:xfrm>
        </p:spPr>
        <p:txBody>
          <a:bodyPr/>
          <a:lstStyle/>
          <a:p>
            <a:r>
              <a:rPr lang="en-US" sz="2800" dirty="0"/>
              <a:t>All AEs – reportable and not reportable – must be followed clinically until the AE resolves or stabilizes</a:t>
            </a:r>
          </a:p>
          <a:p>
            <a:r>
              <a:rPr lang="en-US" sz="2800" dirty="0"/>
              <a:t>Resolution = return to baseline severity grade</a:t>
            </a:r>
          </a:p>
          <a:p>
            <a:r>
              <a:rPr lang="en-US" sz="2800" dirty="0"/>
              <a:t>Stabilization = persistence at a severity grade above baseline for 3 consecutive months</a:t>
            </a:r>
            <a:endParaRPr lang="en-US" sz="2800" strike="sngStrike" dirty="0"/>
          </a:p>
        </p:txBody>
      </p:sp>
      <p:sp>
        <p:nvSpPr>
          <p:cNvPr id="396290" name="Rectangle 5"/>
          <p:cNvSpPr>
            <a:spLocks noGrp="1" noChangeArrowheads="1"/>
          </p:cNvSpPr>
          <p:nvPr>
            <p:ph type="title"/>
          </p:nvPr>
        </p:nvSpPr>
        <p:spPr>
          <a:xfrm>
            <a:off x="304800" y="609600"/>
            <a:ext cx="8610600" cy="762000"/>
          </a:xfrm>
        </p:spPr>
        <p:txBody>
          <a:bodyPr/>
          <a:lstStyle/>
          <a:p>
            <a:r>
              <a:rPr lang="en-US" dirty="0"/>
              <a:t>AE Outcome</a:t>
            </a:r>
          </a:p>
        </p:txBody>
      </p:sp>
    </p:spTree>
    <p:custDataLst>
      <p:tags r:id="rId1"/>
    </p:custDataLst>
    <p:extLst>
      <p:ext uri="{BB962C8B-B14F-4D97-AF65-F5344CB8AC3E}">
        <p14:creationId xmlns:p14="http://schemas.microsoft.com/office/powerpoint/2010/main" val="1964451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Rectangle 2"/>
          <p:cNvSpPr>
            <a:spLocks noGrp="1" noChangeArrowheads="1"/>
          </p:cNvSpPr>
          <p:nvPr>
            <p:ph type="body" idx="1"/>
          </p:nvPr>
        </p:nvSpPr>
        <p:spPr>
          <a:xfrm>
            <a:off x="381000" y="1828800"/>
            <a:ext cx="8229600" cy="4302125"/>
          </a:xfrm>
        </p:spPr>
        <p:txBody>
          <a:bodyPr/>
          <a:lstStyle/>
          <a:p>
            <a:r>
              <a:rPr lang="en-US" sz="2800"/>
              <a:t>At each visit, an authorized study clinician should review all previously reported ongoing AEs to evaluate their current status</a:t>
            </a:r>
          </a:p>
          <a:p>
            <a:r>
              <a:rPr lang="en-US" sz="2800"/>
              <a:t>Oftentimes the outcome of an AE will not be available when the AE is first documented</a:t>
            </a:r>
          </a:p>
          <a:p>
            <a:r>
              <a:rPr lang="en-US" sz="2800"/>
              <a:t>In such cases, documentation should be updated when the final outcome becomes available</a:t>
            </a:r>
          </a:p>
        </p:txBody>
      </p:sp>
      <p:sp>
        <p:nvSpPr>
          <p:cNvPr id="398338" name="Rectangle 3"/>
          <p:cNvSpPr>
            <a:spLocks noGrp="1" noChangeArrowheads="1"/>
          </p:cNvSpPr>
          <p:nvPr>
            <p:ph type="title"/>
          </p:nvPr>
        </p:nvSpPr>
        <p:spPr>
          <a:xfrm>
            <a:off x="304800" y="609600"/>
            <a:ext cx="8610600" cy="762000"/>
          </a:xfrm>
        </p:spPr>
        <p:txBody>
          <a:bodyPr/>
          <a:lstStyle/>
          <a:p>
            <a:r>
              <a:rPr lang="en-US" dirty="0"/>
              <a:t>AE Outcome</a:t>
            </a:r>
          </a:p>
        </p:txBody>
      </p:sp>
    </p:spTree>
    <p:custDataLst>
      <p:tags r:id="rId1"/>
    </p:custDataLst>
    <p:extLst>
      <p:ext uri="{BB962C8B-B14F-4D97-AF65-F5344CB8AC3E}">
        <p14:creationId xmlns:p14="http://schemas.microsoft.com/office/powerpoint/2010/main" val="29376518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Rectangle 2"/>
          <p:cNvSpPr>
            <a:spLocks noGrp="1" noChangeArrowheads="1"/>
          </p:cNvSpPr>
          <p:nvPr>
            <p:ph type="body" idx="1"/>
          </p:nvPr>
        </p:nvSpPr>
        <p:spPr>
          <a:xfrm>
            <a:off x="381000" y="1828800"/>
            <a:ext cx="7997825" cy="4302125"/>
          </a:xfrm>
        </p:spPr>
        <p:txBody>
          <a:bodyPr/>
          <a:lstStyle/>
          <a:p>
            <a:r>
              <a:rPr lang="en-US" sz="2800"/>
              <a:t>If an AE increases in severity or frequency, the higher grade AE must be documented (and reported) as a new AE</a:t>
            </a:r>
          </a:p>
          <a:p>
            <a:pPr>
              <a:spcBef>
                <a:spcPct val="50000"/>
              </a:spcBef>
            </a:pPr>
            <a:r>
              <a:rPr lang="en-US" sz="2800"/>
              <a:t>If an AE completely resolves and then recurs at a later date, the second occurrence must be documented (and reported) as a new AE</a:t>
            </a:r>
          </a:p>
        </p:txBody>
      </p:sp>
      <p:sp>
        <p:nvSpPr>
          <p:cNvPr id="400386" name="Rectangle 5"/>
          <p:cNvSpPr>
            <a:spLocks noGrp="1" noChangeArrowheads="1"/>
          </p:cNvSpPr>
          <p:nvPr>
            <p:ph type="title"/>
          </p:nvPr>
        </p:nvSpPr>
        <p:spPr>
          <a:xfrm>
            <a:off x="304800" y="609600"/>
            <a:ext cx="8610600" cy="762000"/>
          </a:xfrm>
        </p:spPr>
        <p:txBody>
          <a:bodyPr/>
          <a:lstStyle/>
          <a:p>
            <a:r>
              <a:rPr lang="en-US" dirty="0"/>
              <a:t>AE Outcome</a:t>
            </a:r>
          </a:p>
        </p:txBody>
      </p:sp>
    </p:spTree>
    <p:custDataLst>
      <p:tags r:id="rId1"/>
    </p:custDataLst>
    <p:extLst>
      <p:ext uri="{BB962C8B-B14F-4D97-AF65-F5344CB8AC3E}">
        <p14:creationId xmlns:p14="http://schemas.microsoft.com/office/powerpoint/2010/main" val="383501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a:bodyPr>
          <a:lstStyle/>
          <a:p>
            <a:r>
              <a:rPr lang="en-US" sz="2800" dirty="0"/>
              <a:t>Follow-Up Medical/Menstrual History Documentation</a:t>
            </a:r>
          </a:p>
        </p:txBody>
      </p:sp>
      <p:sp>
        <p:nvSpPr>
          <p:cNvPr id="3" name="Content Placeholder 2"/>
          <p:cNvSpPr>
            <a:spLocks noGrp="1"/>
          </p:cNvSpPr>
          <p:nvPr>
            <p:ph idx="1"/>
          </p:nvPr>
        </p:nvSpPr>
        <p:spPr>
          <a:xfrm>
            <a:off x="381000" y="1524000"/>
            <a:ext cx="8229600" cy="4302125"/>
          </a:xfrm>
        </p:spPr>
        <p:txBody>
          <a:bodyPr>
            <a:noAutofit/>
          </a:bodyPr>
          <a:lstStyle/>
          <a:p>
            <a:r>
              <a:rPr lang="en-US" sz="2400" dirty="0"/>
              <a:t>“How have things changed since your last visit with us?”</a:t>
            </a:r>
          </a:p>
          <a:p>
            <a:pPr lvl="1"/>
            <a:r>
              <a:rPr lang="en-US" sz="2000" dirty="0"/>
              <a:t>Chart note</a:t>
            </a:r>
          </a:p>
          <a:p>
            <a:pPr marL="471487" lvl="1" indent="0">
              <a:buNone/>
            </a:pPr>
            <a:endParaRPr lang="en-US" sz="2000" dirty="0"/>
          </a:p>
          <a:p>
            <a:r>
              <a:rPr lang="en-US" sz="2400" dirty="0"/>
              <a:t>Review  Baseline Medical History Log CRF</a:t>
            </a:r>
          </a:p>
          <a:p>
            <a:pPr lvl="1"/>
            <a:r>
              <a:rPr lang="en-US" sz="2000" dirty="0"/>
              <a:t>Follow-up on </a:t>
            </a:r>
            <a:r>
              <a:rPr lang="en-US" sz="2000" dirty="0" err="1"/>
              <a:t>ppt</a:t>
            </a:r>
            <a:r>
              <a:rPr lang="en-US" sz="2000" dirty="0"/>
              <a:t>-reported baseline symptoms/conditions still ongoing</a:t>
            </a:r>
          </a:p>
          <a:p>
            <a:pPr lvl="1"/>
            <a:r>
              <a:rPr lang="en-US" sz="2000" dirty="0"/>
              <a:t>Document resolution of </a:t>
            </a:r>
            <a:r>
              <a:rPr lang="en-US" sz="2000" dirty="0" err="1"/>
              <a:t>ppt</a:t>
            </a:r>
            <a:r>
              <a:rPr lang="en-US" sz="2000" dirty="0"/>
              <a:t>-reported items by updating form</a:t>
            </a:r>
          </a:p>
          <a:p>
            <a:pPr marL="471487" lvl="1" indent="0">
              <a:buNone/>
            </a:pPr>
            <a:endParaRPr lang="en-US" sz="2000" dirty="0"/>
          </a:p>
          <a:p>
            <a:r>
              <a:rPr lang="en-US" sz="2400" dirty="0"/>
              <a:t>Review AE and GAE CRFs</a:t>
            </a:r>
          </a:p>
          <a:p>
            <a:pPr lvl="1"/>
            <a:r>
              <a:rPr lang="en-US" sz="2000" dirty="0"/>
              <a:t>Follow up on and update, as needed, </a:t>
            </a:r>
            <a:r>
              <a:rPr lang="en-US" sz="2000" dirty="0" err="1"/>
              <a:t>ppt</a:t>
            </a:r>
            <a:r>
              <a:rPr lang="en-US" sz="2000" dirty="0"/>
              <a:t>-reported conditions on AE and GAE CRFs that are continuing; add new events as needed</a:t>
            </a:r>
          </a:p>
          <a:p>
            <a:endParaRPr lang="en-US" sz="2400" dirty="0"/>
          </a:p>
          <a:p>
            <a:r>
              <a:rPr lang="en-US" sz="2400" dirty="0"/>
              <a:t>Cross-check with Con Meds Log as needed</a:t>
            </a:r>
          </a:p>
          <a:p>
            <a:pPr lvl="1"/>
            <a:endParaRPr lang="en-US" sz="2000" dirty="0"/>
          </a:p>
          <a:p>
            <a:endParaRPr lang="en-US" sz="2400" dirty="0"/>
          </a:p>
        </p:txBody>
      </p:sp>
    </p:spTree>
    <p:extLst>
      <p:ext uri="{BB962C8B-B14F-4D97-AF65-F5344CB8AC3E}">
        <p14:creationId xmlns:p14="http://schemas.microsoft.com/office/powerpoint/2010/main" val="24799795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89" name="Rectangle 3"/>
          <p:cNvSpPr>
            <a:spLocks noChangeArrowheads="1"/>
          </p:cNvSpPr>
          <p:nvPr/>
        </p:nvSpPr>
        <p:spPr bwMode="auto">
          <a:xfrm>
            <a:off x="381000" y="1600200"/>
            <a:ext cx="7924800" cy="457200"/>
          </a:xfrm>
          <a:prstGeom prst="rect">
            <a:avLst/>
          </a:prstGeom>
          <a:noFill/>
          <a:ln w="9525">
            <a:noFill/>
            <a:miter lim="800000"/>
            <a:headEnd/>
            <a:tailEnd/>
          </a:ln>
        </p:spPr>
        <p:txBody>
          <a:bodyPr/>
          <a:lstStyle/>
          <a:p>
            <a:pPr marL="114300" lvl="1" eaLnBrk="0" hangingPunct="0">
              <a:spcBef>
                <a:spcPct val="20000"/>
              </a:spcBef>
              <a:buClr>
                <a:schemeClr val="accent2"/>
              </a:buClr>
              <a:buSzPct val="75000"/>
              <a:buFont typeface="Wingdings" pitchFamily="2" charset="2"/>
              <a:buNone/>
            </a:pPr>
            <a:r>
              <a:rPr lang="en-US" sz="2400" i="1">
                <a:latin typeface="Arial" pitchFamily="34" charset="0"/>
              </a:rPr>
              <a:t>Any untoward medical occurrence that at any dose:</a:t>
            </a:r>
          </a:p>
          <a:p>
            <a:pPr marL="114300" lvl="1" eaLnBrk="0" hangingPunct="0">
              <a:spcBef>
                <a:spcPct val="20000"/>
              </a:spcBef>
              <a:buClr>
                <a:schemeClr val="accent2"/>
              </a:buClr>
              <a:buSzPct val="75000"/>
              <a:buFont typeface="Wingdings" pitchFamily="2" charset="2"/>
              <a:buNone/>
            </a:pPr>
            <a:endParaRPr lang="en-US" sz="2400" i="1">
              <a:latin typeface="Arial" pitchFamily="34" charset="0"/>
            </a:endParaRPr>
          </a:p>
        </p:txBody>
      </p:sp>
      <p:sp>
        <p:nvSpPr>
          <p:cNvPr id="421890" name="Rectangle 4"/>
          <p:cNvSpPr>
            <a:spLocks noChangeArrowheads="1"/>
          </p:cNvSpPr>
          <p:nvPr/>
        </p:nvSpPr>
        <p:spPr bwMode="auto">
          <a:xfrm>
            <a:off x="533400" y="2057400"/>
            <a:ext cx="7696200" cy="2743200"/>
          </a:xfrm>
          <a:prstGeom prst="rect">
            <a:avLst/>
          </a:prstGeom>
          <a:noFill/>
          <a:ln w="9525">
            <a:noFill/>
            <a:miter lim="800000"/>
            <a:headEnd/>
            <a:tailEnd/>
          </a:ln>
        </p:spPr>
        <p:txBody>
          <a:bodyPr/>
          <a:lstStyle/>
          <a:p>
            <a:pPr marL="469900" indent="-469900" eaLnBrk="0" hangingPunct="0">
              <a:buClr>
                <a:schemeClr val="bg2"/>
              </a:buClr>
              <a:buSzPct val="70000"/>
              <a:buFont typeface="Wingdings" pitchFamily="2" charset="2"/>
              <a:buChar char="o"/>
            </a:pPr>
            <a:r>
              <a:rPr lang="en-US" sz="2400" i="1" dirty="0">
                <a:latin typeface="Arial" pitchFamily="34" charset="0"/>
              </a:rPr>
              <a:t>Results in death</a:t>
            </a:r>
          </a:p>
          <a:p>
            <a:pPr marL="469900" indent="-469900" eaLnBrk="0" hangingPunct="0">
              <a:buClr>
                <a:schemeClr val="bg2"/>
              </a:buClr>
              <a:buSzPct val="70000"/>
              <a:buFont typeface="Wingdings" pitchFamily="2" charset="2"/>
              <a:buChar char="o"/>
            </a:pPr>
            <a:r>
              <a:rPr lang="en-US" sz="2400" i="1" dirty="0">
                <a:latin typeface="Arial" pitchFamily="34" charset="0"/>
              </a:rPr>
              <a:t>Is life-threatening</a:t>
            </a:r>
          </a:p>
          <a:p>
            <a:pPr marL="469900" indent="-469900" eaLnBrk="0" hangingPunct="0">
              <a:buClr>
                <a:schemeClr val="bg2"/>
              </a:buClr>
              <a:buSzPct val="70000"/>
              <a:buFont typeface="Wingdings" pitchFamily="2" charset="2"/>
              <a:buChar char="o"/>
            </a:pPr>
            <a:r>
              <a:rPr lang="en-US" sz="2400" i="1" dirty="0">
                <a:latin typeface="Arial" pitchFamily="34" charset="0"/>
              </a:rPr>
              <a:t>Requires inpatient hospitalization or prolongation of existing hospitalization</a:t>
            </a:r>
          </a:p>
          <a:p>
            <a:pPr marL="469900" indent="-469900" eaLnBrk="0" hangingPunct="0">
              <a:buClr>
                <a:schemeClr val="bg2"/>
              </a:buClr>
              <a:buSzPct val="70000"/>
              <a:buFont typeface="Wingdings" pitchFamily="2" charset="2"/>
              <a:buChar char="o"/>
            </a:pPr>
            <a:r>
              <a:rPr lang="en-US" sz="2400" i="1" dirty="0">
                <a:latin typeface="Arial" pitchFamily="34" charset="0"/>
              </a:rPr>
              <a:t>Results in persistent or significant disability/ incapacity</a:t>
            </a:r>
          </a:p>
          <a:p>
            <a:pPr marL="469900" indent="-469900" eaLnBrk="0" hangingPunct="0">
              <a:buClr>
                <a:schemeClr val="bg2"/>
              </a:buClr>
              <a:buSzPct val="70000"/>
              <a:buFont typeface="Wingdings" pitchFamily="2" charset="2"/>
              <a:buChar char="o"/>
            </a:pPr>
            <a:r>
              <a:rPr lang="en-US" sz="2400" i="1" dirty="0">
                <a:latin typeface="Arial" pitchFamily="34" charset="0"/>
              </a:rPr>
              <a:t>Is a congenital anomaly/birth defect</a:t>
            </a:r>
            <a:endParaRPr lang="en-US" sz="2400" i="1" dirty="0">
              <a:latin typeface="Arial" pitchFamily="34" charset="0"/>
              <a:cs typeface="Times New Roman" pitchFamily="18" charset="0"/>
            </a:endParaRPr>
          </a:p>
          <a:p>
            <a:pPr marL="908050" lvl="1" indent="-436563" eaLnBrk="0" hangingPunct="0">
              <a:buClr>
                <a:schemeClr val="accent2"/>
              </a:buClr>
              <a:buSzPct val="75000"/>
              <a:buFont typeface="Wingdings" pitchFamily="2" charset="2"/>
              <a:buNone/>
            </a:pPr>
            <a:endParaRPr lang="en-US" sz="2400" i="1" dirty="0">
              <a:latin typeface="Arial" pitchFamily="34" charset="0"/>
              <a:cs typeface="Times New Roman" pitchFamily="18" charset="0"/>
            </a:endParaRPr>
          </a:p>
        </p:txBody>
      </p:sp>
      <p:sp>
        <p:nvSpPr>
          <p:cNvPr id="421891" name="Rectangle 7"/>
          <p:cNvSpPr>
            <a:spLocks noGrp="1" noChangeArrowheads="1"/>
          </p:cNvSpPr>
          <p:nvPr>
            <p:ph type="title"/>
          </p:nvPr>
        </p:nvSpPr>
        <p:spPr>
          <a:xfrm>
            <a:off x="304800" y="457200"/>
            <a:ext cx="8610600" cy="914400"/>
          </a:xfrm>
        </p:spPr>
        <p:txBody>
          <a:bodyPr/>
          <a:lstStyle/>
          <a:p>
            <a:r>
              <a:rPr lang="en-US" sz="4000" dirty="0"/>
              <a:t>Definition: Serious Adverse Event</a:t>
            </a:r>
          </a:p>
        </p:txBody>
      </p:sp>
      <p:sp>
        <p:nvSpPr>
          <p:cNvPr id="114696" name="Rectangle 8"/>
          <p:cNvSpPr>
            <a:spLocks noChangeArrowheads="1"/>
          </p:cNvSpPr>
          <p:nvPr/>
        </p:nvSpPr>
        <p:spPr bwMode="auto">
          <a:xfrm>
            <a:off x="457200" y="4876800"/>
            <a:ext cx="7924800" cy="2362200"/>
          </a:xfrm>
          <a:prstGeom prst="rect">
            <a:avLst/>
          </a:prstGeom>
          <a:noFill/>
          <a:ln w="9525">
            <a:noFill/>
            <a:miter lim="800000"/>
            <a:headEnd/>
            <a:tailEnd/>
          </a:ln>
        </p:spPr>
        <p:txBody>
          <a:bodyPr/>
          <a:lstStyle/>
          <a:p>
            <a:pPr marL="114300" lvl="1" eaLnBrk="0" hangingPunct="0">
              <a:spcBef>
                <a:spcPct val="20000"/>
              </a:spcBef>
              <a:buClr>
                <a:schemeClr val="accent2"/>
              </a:buClr>
              <a:buSzPct val="75000"/>
              <a:buFont typeface="Wingdings" pitchFamily="2" charset="2"/>
              <a:buNone/>
            </a:pPr>
            <a:r>
              <a:rPr lang="en-US" sz="2200" i="1">
                <a:latin typeface="Arial" pitchFamily="34" charset="0"/>
              </a:rPr>
              <a:t>Important medical events that may not be immediately life-threatening or result in death or hospitalization, but may jeopardize the participant or may require intervention to prevent one of the above-listed outcomes, also may be considered serious. </a:t>
            </a:r>
            <a:endParaRPr lang="en-US" sz="2200">
              <a:latin typeface="Arial" pitchFamily="34" charset="0"/>
            </a:endParaRPr>
          </a:p>
        </p:txBody>
      </p:sp>
    </p:spTree>
    <p:custDataLst>
      <p:tags r:id="rId1"/>
    </p:custDataLst>
    <p:extLst>
      <p:ext uri="{BB962C8B-B14F-4D97-AF65-F5344CB8AC3E}">
        <p14:creationId xmlns:p14="http://schemas.microsoft.com/office/powerpoint/2010/main" val="4313904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7" name="Rectangle 3"/>
          <p:cNvSpPr>
            <a:spLocks noChangeArrowheads="1"/>
          </p:cNvSpPr>
          <p:nvPr/>
        </p:nvSpPr>
        <p:spPr bwMode="auto">
          <a:xfrm>
            <a:off x="457200" y="1676400"/>
            <a:ext cx="7924800" cy="3962400"/>
          </a:xfrm>
          <a:prstGeom prst="rect">
            <a:avLst/>
          </a:prstGeom>
          <a:noFill/>
          <a:ln w="9525">
            <a:noFill/>
            <a:miter lim="800000"/>
            <a:headEnd/>
            <a:tailEnd/>
          </a:ln>
        </p:spPr>
        <p:txBody>
          <a:bodyPr/>
          <a:lstStyle/>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Seriousness </a:t>
            </a:r>
            <a:r>
              <a:rPr lang="en-US" sz="2800" b="0">
                <a:latin typeface="Arial" pitchFamily="34" charset="0"/>
                <a:cs typeface="Arial" pitchFamily="34" charset="0"/>
              </a:rPr>
              <a:t>≠ severity</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SAEs are a subset of all AEs</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All SAEs are reportable on AE Log forms</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All AEs must be assessed by authorized study staff to determine whether they meet the definition of serious </a:t>
            </a:r>
            <a:r>
              <a:rPr lang="en-US" sz="2800" b="0">
                <a:latin typeface="Arial" pitchFamily="34" charset="0"/>
                <a:sym typeface="Symbol" pitchFamily="18" charset="2"/>
              </a:rPr>
              <a:t> source document and record on AE Log </a:t>
            </a:r>
            <a:r>
              <a:rPr lang="en-US" sz="2800" b="0">
                <a:latin typeface="Arial" pitchFamily="34" charset="0"/>
              </a:rPr>
              <a:t>form</a:t>
            </a:r>
          </a:p>
          <a:p>
            <a:pPr marL="571500" lvl="1" eaLnBrk="0" hangingPunct="0">
              <a:spcBef>
                <a:spcPct val="20000"/>
              </a:spcBef>
              <a:buClr>
                <a:schemeClr val="accent2"/>
              </a:buClr>
              <a:buSzPct val="75000"/>
              <a:buFont typeface="Wingdings" pitchFamily="2" charset="2"/>
              <a:buNone/>
            </a:pPr>
            <a:endParaRPr lang="en-US" sz="2800" b="0">
              <a:latin typeface="Arial" pitchFamily="34" charset="0"/>
            </a:endParaRPr>
          </a:p>
        </p:txBody>
      </p:sp>
      <p:sp>
        <p:nvSpPr>
          <p:cNvPr id="423938" name="Rectangle 5"/>
          <p:cNvSpPr>
            <a:spLocks noGrp="1" noChangeArrowheads="1"/>
          </p:cNvSpPr>
          <p:nvPr>
            <p:ph type="title"/>
          </p:nvPr>
        </p:nvSpPr>
        <p:spPr>
          <a:xfrm>
            <a:off x="304800" y="457200"/>
            <a:ext cx="8229600" cy="914400"/>
          </a:xfrm>
        </p:spPr>
        <p:txBody>
          <a:bodyPr/>
          <a:lstStyle/>
          <a:p>
            <a:r>
              <a:rPr lang="en-US" sz="4000" dirty="0"/>
              <a:t>Seriousness of Adverse Events</a:t>
            </a:r>
          </a:p>
        </p:txBody>
      </p:sp>
    </p:spTree>
    <p:custDataLst>
      <p:tags r:id="rId1"/>
    </p:custDataLst>
    <p:extLst>
      <p:ext uri="{BB962C8B-B14F-4D97-AF65-F5344CB8AC3E}">
        <p14:creationId xmlns:p14="http://schemas.microsoft.com/office/powerpoint/2010/main" val="394522284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Rectangle 2"/>
          <p:cNvSpPr>
            <a:spLocks noChangeArrowheads="1"/>
          </p:cNvSpPr>
          <p:nvPr/>
        </p:nvSpPr>
        <p:spPr bwMode="auto">
          <a:xfrm>
            <a:off x="609600" y="1600200"/>
            <a:ext cx="7924800" cy="1752600"/>
          </a:xfrm>
          <a:prstGeom prst="rect">
            <a:avLst/>
          </a:prstGeom>
          <a:noFill/>
          <a:ln w="9525">
            <a:noFill/>
            <a:miter lim="800000"/>
            <a:headEnd/>
            <a:tailEnd/>
          </a:ln>
        </p:spPr>
        <p:txBody>
          <a:bodyPr/>
          <a:lstStyle/>
          <a:p>
            <a:pPr eaLnBrk="0" hangingPunct="0"/>
            <a:r>
              <a:rPr lang="en-US" sz="2800" i="1" dirty="0">
                <a:latin typeface="Arial" pitchFamily="34" charset="0"/>
              </a:rPr>
              <a:t>AE that meets criteria in the study protocol for additional reporting for rapid review and assessment by DAIDS</a:t>
            </a:r>
          </a:p>
          <a:p>
            <a:pPr eaLnBrk="0" hangingPunct="0"/>
            <a:endParaRPr lang="en-US" sz="2800" i="1" dirty="0">
              <a:latin typeface="Arial" pitchFamily="34" charset="0"/>
            </a:endParaRPr>
          </a:p>
          <a:p>
            <a:pPr eaLnBrk="0" hangingPunct="0"/>
            <a:r>
              <a:rPr lang="en-US" sz="2800" i="1" dirty="0">
                <a:latin typeface="Arial" pitchFamily="34" charset="0"/>
              </a:rPr>
              <a:t>Reporting period begins once the participant is </a:t>
            </a:r>
            <a:r>
              <a:rPr lang="en-US" sz="2800" i="1" strike="sngStrike" dirty="0">
                <a:latin typeface="Arial" pitchFamily="34" charset="0"/>
              </a:rPr>
              <a:t> </a:t>
            </a:r>
            <a:r>
              <a:rPr lang="en-US" sz="2800" i="1" dirty="0">
                <a:latin typeface="Arial" pitchFamily="34" charset="0"/>
              </a:rPr>
              <a:t> enrolled and continues through the final study visit (Study Exit/Termination Visit)</a:t>
            </a:r>
          </a:p>
          <a:p>
            <a:pPr eaLnBrk="0" hangingPunct="0"/>
            <a:endParaRPr lang="en-US" sz="2800" i="1" dirty="0">
              <a:latin typeface="Arial" pitchFamily="34" charset="0"/>
            </a:endParaRPr>
          </a:p>
          <a:p>
            <a:r>
              <a:rPr lang="en-US" sz="2800" i="1" dirty="0">
                <a:latin typeface="Arial" pitchFamily="34" charset="0"/>
              </a:rPr>
              <a:t>For MTN 025 the “SAE (Serious Adverse Event) Reporting Category” will be used to report EAEs.</a:t>
            </a:r>
          </a:p>
          <a:p>
            <a:pPr eaLnBrk="0" hangingPunct="0"/>
            <a:r>
              <a:rPr lang="en-US" sz="2800" i="1" strike="sngStrike" dirty="0">
                <a:latin typeface="Arial" pitchFamily="34" charset="0"/>
              </a:rPr>
              <a:t> </a:t>
            </a:r>
          </a:p>
          <a:p>
            <a:pPr eaLnBrk="0" hangingPunct="0"/>
            <a:endParaRPr lang="en-US" sz="2800" i="1" dirty="0">
              <a:latin typeface="Arial" pitchFamily="34" charset="0"/>
            </a:endParaRPr>
          </a:p>
        </p:txBody>
      </p:sp>
      <p:sp>
        <p:nvSpPr>
          <p:cNvPr id="427010" name="Rectangle 4"/>
          <p:cNvSpPr>
            <a:spLocks noGrp="1" noChangeArrowheads="1"/>
          </p:cNvSpPr>
          <p:nvPr>
            <p:ph type="title"/>
          </p:nvPr>
        </p:nvSpPr>
        <p:spPr>
          <a:xfrm>
            <a:off x="304800" y="457200"/>
            <a:ext cx="8610600" cy="914400"/>
          </a:xfrm>
        </p:spPr>
        <p:txBody>
          <a:bodyPr/>
          <a:lstStyle/>
          <a:p>
            <a:r>
              <a:rPr lang="en-US" sz="3600" dirty="0"/>
              <a:t>Expedited Adverse Event</a:t>
            </a:r>
          </a:p>
        </p:txBody>
      </p:sp>
    </p:spTree>
    <p:custDataLst>
      <p:tags r:id="rId1"/>
    </p:custDataLst>
    <p:extLst>
      <p:ext uri="{BB962C8B-B14F-4D97-AF65-F5344CB8AC3E}">
        <p14:creationId xmlns:p14="http://schemas.microsoft.com/office/powerpoint/2010/main" val="858626430"/>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PQuestion"/>
          <p:cNvSpPr>
            <a:spLocks noGrp="1" noChangeArrowheads="1"/>
          </p:cNvSpPr>
          <p:nvPr>
            <p:ph type="title"/>
          </p:nvPr>
        </p:nvSpPr>
        <p:spPr>
          <a:xfrm>
            <a:off x="457200" y="274638"/>
            <a:ext cx="8229600" cy="1143000"/>
          </a:xfrm>
        </p:spPr>
        <p:txBody>
          <a:bodyPr/>
          <a:lstStyle/>
          <a:p>
            <a:r>
              <a:rPr lang="en-US" sz="4000" dirty="0"/>
              <a:t>Let’s Discuss More Adverse Events</a:t>
            </a:r>
          </a:p>
        </p:txBody>
      </p:sp>
      <p:sp>
        <p:nvSpPr>
          <p:cNvPr id="4505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50563" name="Rectangle 5"/>
          <p:cNvSpPr>
            <a:spLocks noChangeArrowheads="1"/>
          </p:cNvSpPr>
          <p:nvPr/>
        </p:nvSpPr>
        <p:spPr bwMode="auto">
          <a:xfrm>
            <a:off x="304800" y="1600200"/>
            <a:ext cx="8534400" cy="1231106"/>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grade 3 decreased hemoglobin at her PUEV</a:t>
            </a:r>
          </a:p>
          <a:p>
            <a:pPr eaLnBrk="0" hangingPunct="0"/>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an adverse event?</a:t>
            </a:r>
          </a:p>
        </p:txBody>
      </p:sp>
      <p:sp>
        <p:nvSpPr>
          <p:cNvPr id="450564" name="TPAnswers"/>
          <p:cNvSpPr>
            <a:spLocks noGrp="1" noChangeArrowheads="1"/>
          </p:cNvSpPr>
          <p:nvPr>
            <p:ph type="body" idx="1"/>
            <p:custDataLst>
              <p:tags r:id="rId2"/>
            </p:custDataLst>
          </p:nvPr>
        </p:nvSpPr>
        <p:spPr>
          <a:xfrm>
            <a:off x="304800" y="3276600"/>
            <a:ext cx="5181600" cy="3429000"/>
          </a:xfrm>
        </p:spPr>
        <p:txBody>
          <a:bodyPr/>
          <a:lstStyle/>
          <a:p>
            <a:pPr marL="609600" indent="-609600">
              <a:buFont typeface="Wingdings" pitchFamily="2" charset="2"/>
              <a:buAutoNum type="arabicPeriod"/>
            </a:pPr>
            <a:r>
              <a:rPr lang="en-US" dirty="0"/>
              <a:t>Yes</a:t>
            </a:r>
          </a:p>
          <a:p>
            <a:pPr marL="609600" indent="-609600">
              <a:buFont typeface="Wingdings" pitchFamily="2" charset="2"/>
              <a:buAutoNum type="arabicPeriod"/>
            </a:pPr>
            <a:r>
              <a:rPr lang="en-US" dirty="0"/>
              <a:t>No</a:t>
            </a:r>
          </a:p>
          <a:p>
            <a:pPr marL="609600" indent="-609600">
              <a:buFont typeface="Wingdings" pitchFamily="2" charset="2"/>
              <a:buAutoNum type="arabicPeriod"/>
            </a:pPr>
            <a:r>
              <a:rPr lang="en-US" dirty="0"/>
              <a:t>Not enough information to determine</a:t>
            </a:r>
          </a:p>
        </p:txBody>
      </p:sp>
    </p:spTree>
    <p:custDataLst>
      <p:tags r:id="rId1"/>
    </p:custDataLst>
    <p:extLst>
      <p:ext uri="{BB962C8B-B14F-4D97-AF65-F5344CB8AC3E}">
        <p14:creationId xmlns:p14="http://schemas.microsoft.com/office/powerpoint/2010/main" val="13206694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PQuestion"/>
          <p:cNvSpPr>
            <a:spLocks noGrp="1" noChangeArrowheads="1"/>
          </p:cNvSpPr>
          <p:nvPr>
            <p:ph type="title"/>
          </p:nvPr>
        </p:nvSpPr>
        <p:spPr>
          <a:xfrm>
            <a:off x="457200" y="274638"/>
            <a:ext cx="8229600" cy="1143000"/>
          </a:xfrm>
        </p:spPr>
        <p:txBody>
          <a:bodyPr/>
          <a:lstStyle/>
          <a:p>
            <a:r>
              <a:rPr lang="en-US" sz="4000" dirty="0"/>
              <a:t>Let’s Discuss More Adverse Events</a:t>
            </a:r>
          </a:p>
        </p:txBody>
      </p:sp>
      <p:sp>
        <p:nvSpPr>
          <p:cNvPr id="4505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50563" name="Rectangle 5"/>
          <p:cNvSpPr>
            <a:spLocks noChangeArrowheads="1"/>
          </p:cNvSpPr>
          <p:nvPr/>
        </p:nvSpPr>
        <p:spPr bwMode="auto">
          <a:xfrm>
            <a:off x="304800" y="1600200"/>
            <a:ext cx="8534400" cy="1231106"/>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grade 4 decreased hemoglobin at her PUEV</a:t>
            </a:r>
          </a:p>
          <a:p>
            <a:pPr eaLnBrk="0" hangingPunct="0"/>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serious?</a:t>
            </a:r>
          </a:p>
        </p:txBody>
      </p:sp>
      <p:sp>
        <p:nvSpPr>
          <p:cNvPr id="450564" name="TPAnswers"/>
          <p:cNvSpPr>
            <a:spLocks noGrp="1" noChangeArrowheads="1"/>
          </p:cNvSpPr>
          <p:nvPr>
            <p:ph type="body" idx="1"/>
            <p:custDataLst>
              <p:tags r:id="rId2"/>
            </p:custDataLst>
          </p:nvPr>
        </p:nvSpPr>
        <p:spPr>
          <a:xfrm>
            <a:off x="304800" y="3276600"/>
            <a:ext cx="5181600" cy="3429000"/>
          </a:xfrm>
        </p:spPr>
        <p:txBody>
          <a:bodyPr/>
          <a:lstStyle/>
          <a:p>
            <a:pPr marL="609600" indent="-609600">
              <a:buFont typeface="Wingdings" pitchFamily="2" charset="2"/>
              <a:buAutoNum type="arabicPeriod"/>
            </a:pPr>
            <a:r>
              <a:rPr lang="en-US" dirty="0"/>
              <a:t>Yes</a:t>
            </a:r>
          </a:p>
          <a:p>
            <a:pPr marL="609600" indent="-609600">
              <a:buFont typeface="Wingdings" pitchFamily="2" charset="2"/>
              <a:buAutoNum type="arabicPeriod"/>
            </a:pPr>
            <a:r>
              <a:rPr lang="en-US" dirty="0"/>
              <a:t>No</a:t>
            </a:r>
          </a:p>
          <a:p>
            <a:pPr marL="609600" indent="-609600">
              <a:buFont typeface="Wingdings" pitchFamily="2" charset="2"/>
              <a:buAutoNum type="arabicPeriod"/>
            </a:pPr>
            <a:r>
              <a:rPr lang="en-US" dirty="0"/>
              <a:t>Not enough information to determine</a:t>
            </a:r>
          </a:p>
        </p:txBody>
      </p:sp>
    </p:spTree>
    <p:custDataLst>
      <p:tags r:id="rId1"/>
    </p:custDataLst>
    <p:extLst>
      <p:ext uri="{BB962C8B-B14F-4D97-AF65-F5344CB8AC3E}">
        <p14:creationId xmlns:p14="http://schemas.microsoft.com/office/powerpoint/2010/main" val="35861922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TPQuestion"/>
          <p:cNvSpPr>
            <a:spLocks noGrp="1" noChangeArrowheads="1"/>
          </p:cNvSpPr>
          <p:nvPr>
            <p:ph type="title"/>
          </p:nvPr>
        </p:nvSpPr>
        <p:spPr>
          <a:xfrm>
            <a:off x="457200" y="274638"/>
            <a:ext cx="8229600" cy="1143000"/>
          </a:xfrm>
        </p:spPr>
        <p:txBody>
          <a:bodyPr/>
          <a:lstStyle/>
          <a:p>
            <a:r>
              <a:rPr lang="en-US" b="1"/>
              <a:t>Let’s Discuss Adverse Events</a:t>
            </a:r>
          </a:p>
        </p:txBody>
      </p:sp>
      <p:sp>
        <p:nvSpPr>
          <p:cNvPr id="4761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6163" name="Rectangle 5"/>
          <p:cNvSpPr>
            <a:spLocks noChangeArrowheads="1"/>
          </p:cNvSpPr>
          <p:nvPr/>
        </p:nvSpPr>
        <p:spPr bwMode="auto">
          <a:xfrm>
            <a:off x="304800" y="1600200"/>
            <a:ext cx="8534400" cy="3139321"/>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is in a car accident. As a result of the accident she suffers a broken arm and a head laceration. She is taken to the emergency room where she receives a cast for her arm. Because the treating doctor is concerned that the participant might have suffered a concussion, the doctor admits the participant to the hospital. </a:t>
            </a:r>
          </a:p>
          <a:p>
            <a:pPr eaLnBrk="0" hangingPunct="0"/>
            <a:endParaRPr lang="en-US" sz="2000" i="1" dirty="0">
              <a:latin typeface="Arial" pitchFamily="34" charset="0"/>
            </a:endParaRPr>
          </a:p>
          <a:p>
            <a:pPr eaLnBrk="0" hangingPunct="0"/>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How many AEs have occurred?</a:t>
            </a:r>
          </a:p>
          <a:p>
            <a:pPr eaLnBrk="0" hangingPunct="0"/>
            <a:endParaRPr lang="en-US" sz="2400" i="1" dirty="0">
              <a:solidFill>
                <a:schemeClr val="accent2"/>
              </a:solidFill>
              <a:latin typeface="Arial" pitchFamily="34" charset="0"/>
            </a:endParaRPr>
          </a:p>
        </p:txBody>
      </p:sp>
      <p:sp>
        <p:nvSpPr>
          <p:cNvPr id="476164" name="TPAnswers"/>
          <p:cNvSpPr>
            <a:spLocks noGrp="1" noChangeArrowheads="1"/>
          </p:cNvSpPr>
          <p:nvPr>
            <p:ph type="body" idx="1"/>
            <p:custDataLst>
              <p:tags r:id="rId2"/>
            </p:custDataLst>
          </p:nvPr>
        </p:nvSpPr>
        <p:spPr>
          <a:xfrm>
            <a:off x="329045" y="4419600"/>
            <a:ext cx="5181600" cy="1752600"/>
          </a:xfrm>
        </p:spPr>
        <p:txBody>
          <a:bodyPr/>
          <a:lstStyle/>
          <a:p>
            <a:pPr marL="609600" indent="-609600">
              <a:buFont typeface="Wingdings" pitchFamily="2" charset="2"/>
              <a:buAutoNum type="arabicPeriod"/>
            </a:pPr>
            <a:r>
              <a:rPr lang="en-US" dirty="0"/>
              <a:t>One</a:t>
            </a:r>
          </a:p>
          <a:p>
            <a:pPr marL="609600" indent="-609600">
              <a:buFont typeface="Wingdings" pitchFamily="2" charset="2"/>
              <a:buAutoNum type="arabicPeriod"/>
            </a:pPr>
            <a:r>
              <a:rPr lang="en-US" dirty="0"/>
              <a:t>Two</a:t>
            </a:r>
          </a:p>
          <a:p>
            <a:pPr marL="609600" indent="-609600">
              <a:buFont typeface="Wingdings" pitchFamily="2" charset="2"/>
              <a:buAutoNum type="arabicPeriod"/>
            </a:pPr>
            <a:r>
              <a:rPr lang="en-US" dirty="0"/>
              <a:t>None</a:t>
            </a:r>
          </a:p>
        </p:txBody>
      </p:sp>
    </p:spTree>
    <p:custDataLst>
      <p:tags r:id="rId1"/>
    </p:custDataLst>
    <p:extLst>
      <p:ext uri="{BB962C8B-B14F-4D97-AF65-F5344CB8AC3E}">
        <p14:creationId xmlns:p14="http://schemas.microsoft.com/office/powerpoint/2010/main" val="41271018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TPQuestion"/>
          <p:cNvSpPr>
            <a:spLocks noGrp="1" noChangeArrowheads="1"/>
          </p:cNvSpPr>
          <p:nvPr>
            <p:ph type="title"/>
          </p:nvPr>
        </p:nvSpPr>
        <p:spPr>
          <a:xfrm>
            <a:off x="457200" y="274638"/>
            <a:ext cx="8229600" cy="1143000"/>
          </a:xfrm>
        </p:spPr>
        <p:txBody>
          <a:bodyPr/>
          <a:lstStyle/>
          <a:p>
            <a:r>
              <a:rPr lang="en-US" b="1"/>
              <a:t>Let’s Discuss Adverse Events</a:t>
            </a:r>
          </a:p>
        </p:txBody>
      </p:sp>
      <p:sp>
        <p:nvSpPr>
          <p:cNvPr id="478210"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8211" name="Rectangle 5"/>
          <p:cNvSpPr>
            <a:spLocks noChangeArrowheads="1"/>
          </p:cNvSpPr>
          <p:nvPr/>
        </p:nvSpPr>
        <p:spPr bwMode="auto">
          <a:xfrm>
            <a:off x="266700" y="1524000"/>
            <a:ext cx="8534400" cy="2462213"/>
          </a:xfrm>
          <a:prstGeom prst="rect">
            <a:avLst/>
          </a:prstGeom>
          <a:noFill/>
          <a:ln w="9525">
            <a:noFill/>
            <a:miter lim="800000"/>
            <a:headEnd/>
            <a:tailEnd/>
          </a:ln>
        </p:spPr>
        <p:txBody>
          <a:bodyPr>
            <a:spAutoFit/>
          </a:bodyPr>
          <a:lstStyle/>
          <a:p>
            <a:r>
              <a:rPr lang="en-US" sz="2000" i="1" dirty="0">
                <a:latin typeface="Arial" pitchFamily="34" charset="0"/>
              </a:rPr>
              <a:t>Suppose a participant is in a car accident. As a result of the accident she suffers a broken arm and a head laceration. She is taken to the emergency room where she receives a cast for her arm. Because the treating doctor is concerned that the participant might have suffered a concussion, the doctor admits the participant to the hospital. </a:t>
            </a:r>
          </a:p>
          <a:p>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How many AEs are EAEs?</a:t>
            </a:r>
          </a:p>
        </p:txBody>
      </p:sp>
      <p:sp>
        <p:nvSpPr>
          <p:cNvPr id="478212" name="TPAnswers"/>
          <p:cNvSpPr>
            <a:spLocks noGrp="1" noChangeArrowheads="1"/>
          </p:cNvSpPr>
          <p:nvPr>
            <p:ph type="body" idx="1"/>
            <p:custDataLst>
              <p:tags r:id="rId2"/>
            </p:custDataLst>
          </p:nvPr>
        </p:nvSpPr>
        <p:spPr>
          <a:xfrm>
            <a:off x="266700" y="4122738"/>
            <a:ext cx="5181600" cy="1752600"/>
          </a:xfrm>
        </p:spPr>
        <p:txBody>
          <a:bodyPr/>
          <a:lstStyle/>
          <a:p>
            <a:pPr marL="609600" indent="-609600">
              <a:buFont typeface="Wingdings" pitchFamily="2" charset="2"/>
              <a:buAutoNum type="arabicPeriod"/>
            </a:pPr>
            <a:r>
              <a:rPr lang="en-US" dirty="0"/>
              <a:t>One</a:t>
            </a:r>
          </a:p>
          <a:p>
            <a:pPr marL="609600" indent="-609600">
              <a:buFont typeface="Wingdings" pitchFamily="2" charset="2"/>
              <a:buAutoNum type="arabicPeriod"/>
            </a:pPr>
            <a:r>
              <a:rPr lang="en-US" dirty="0"/>
              <a:t>Two</a:t>
            </a:r>
          </a:p>
          <a:p>
            <a:pPr marL="609600" indent="-609600">
              <a:buFont typeface="Wingdings" pitchFamily="2" charset="2"/>
              <a:buAutoNum type="arabicPeriod"/>
            </a:pPr>
            <a:r>
              <a:rPr lang="en-US" dirty="0"/>
              <a:t>None</a:t>
            </a:r>
          </a:p>
        </p:txBody>
      </p:sp>
    </p:spTree>
    <p:custDataLst>
      <p:tags r:id="rId1"/>
    </p:custDataLst>
    <p:extLst>
      <p:ext uri="{BB962C8B-B14F-4D97-AF65-F5344CB8AC3E}">
        <p14:creationId xmlns:p14="http://schemas.microsoft.com/office/powerpoint/2010/main" val="11122849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3" name="TPQuestion"/>
          <p:cNvSpPr>
            <a:spLocks noGrp="1" noChangeArrowheads="1"/>
          </p:cNvSpPr>
          <p:nvPr>
            <p:ph type="title"/>
          </p:nvPr>
        </p:nvSpPr>
        <p:spPr>
          <a:xfrm>
            <a:off x="457200" y="274638"/>
            <a:ext cx="8229600" cy="1143000"/>
          </a:xfrm>
        </p:spPr>
        <p:txBody>
          <a:bodyPr/>
          <a:lstStyle/>
          <a:p>
            <a:r>
              <a:rPr lang="en-US" b="1"/>
              <a:t>Let’s Discuss Adverse Events</a:t>
            </a:r>
          </a:p>
        </p:txBody>
      </p:sp>
      <p:sp>
        <p:nvSpPr>
          <p:cNvPr id="474114"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4115" name="Rectangle 5"/>
          <p:cNvSpPr>
            <a:spLocks noChangeArrowheads="1"/>
          </p:cNvSpPr>
          <p:nvPr/>
        </p:nvSpPr>
        <p:spPr bwMode="auto">
          <a:xfrm>
            <a:off x="304800" y="1600200"/>
            <a:ext cx="8534400" cy="1846659"/>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positive pregnancy test at her Month 6 visit.  At her Month 9 visit, her pregnancy test is negative.  She reports having no symptoms between visits and is surprised that she is no longer pregnant.</a:t>
            </a: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an adverse event?</a:t>
            </a:r>
          </a:p>
        </p:txBody>
      </p:sp>
      <p:sp>
        <p:nvSpPr>
          <p:cNvPr id="474116" name="TPAnswers"/>
          <p:cNvSpPr>
            <a:spLocks noGrp="1" noChangeArrowheads="1"/>
          </p:cNvSpPr>
          <p:nvPr>
            <p:ph type="body" idx="1"/>
            <p:custDataLst>
              <p:tags r:id="rId2"/>
            </p:custDataLst>
          </p:nvPr>
        </p:nvSpPr>
        <p:spPr>
          <a:xfrm>
            <a:off x="304800" y="3581400"/>
            <a:ext cx="5181600" cy="3429000"/>
          </a:xfrm>
        </p:spPr>
        <p:txBody>
          <a:bodyPr/>
          <a:lstStyle/>
          <a:p>
            <a:pPr marL="609600" indent="-609600">
              <a:buFont typeface="Wingdings" pitchFamily="2" charset="2"/>
              <a:buAutoNum type="arabicPeriod"/>
            </a:pPr>
            <a:r>
              <a:rPr lang="en-US"/>
              <a:t>Yes</a:t>
            </a:r>
          </a:p>
          <a:p>
            <a:pPr marL="609600" indent="-609600">
              <a:buFont typeface="Wingdings" pitchFamily="2" charset="2"/>
              <a:buAutoNum type="arabicPeriod"/>
            </a:pPr>
            <a:r>
              <a:rPr lang="en-US"/>
              <a:t>No</a:t>
            </a:r>
          </a:p>
          <a:p>
            <a:pPr marL="609600" indent="-609600">
              <a:buFont typeface="Wingdings" pitchFamily="2" charset="2"/>
              <a:buAutoNum type="arabicPeriod"/>
            </a:pPr>
            <a:r>
              <a:rPr lang="en-US"/>
              <a:t>Not enough information to determine</a:t>
            </a:r>
          </a:p>
        </p:txBody>
      </p:sp>
    </p:spTree>
    <p:custDataLst>
      <p:tags r:id="rId1"/>
    </p:custDataLst>
    <p:extLst>
      <p:ext uri="{BB962C8B-B14F-4D97-AF65-F5344CB8AC3E}">
        <p14:creationId xmlns:p14="http://schemas.microsoft.com/office/powerpoint/2010/main" val="534924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A Few Extra Reporting Tips</a:t>
            </a:r>
          </a:p>
        </p:txBody>
      </p:sp>
      <p:sp>
        <p:nvSpPr>
          <p:cNvPr id="3" name="Content Placeholder 2"/>
          <p:cNvSpPr>
            <a:spLocks noGrp="1"/>
          </p:cNvSpPr>
          <p:nvPr>
            <p:ph idx="1"/>
          </p:nvPr>
        </p:nvSpPr>
        <p:spPr>
          <a:xfrm>
            <a:off x="457200" y="1447800"/>
            <a:ext cx="8229600" cy="4525963"/>
          </a:xfrm>
        </p:spPr>
        <p:txBody>
          <a:bodyPr>
            <a:noAutofit/>
          </a:bodyPr>
          <a:lstStyle/>
          <a:p>
            <a:r>
              <a:rPr lang="en-US" sz="2800" dirty="0"/>
              <a:t>Only symptomatic BV confirmed by wet mount should be reported as an AE</a:t>
            </a:r>
          </a:p>
          <a:p>
            <a:r>
              <a:rPr lang="en-US" sz="2800" dirty="0"/>
              <a:t>Only symptomatic candida infections confirmed by wet mount should be reported as an AE</a:t>
            </a:r>
          </a:p>
          <a:p>
            <a:r>
              <a:rPr lang="en-US" sz="2800" dirty="0"/>
              <a:t>Chlamydia  should be “genitourinary chlamydia infection”</a:t>
            </a:r>
          </a:p>
          <a:p>
            <a:r>
              <a:rPr lang="en-US" sz="2800" dirty="0"/>
              <a:t>Gonorrhea should be “genitourinary gonorrhea infection”</a:t>
            </a:r>
          </a:p>
          <a:p>
            <a:r>
              <a:rPr lang="en-US" sz="2800" dirty="0"/>
              <a:t>Suspected herpes lesions should be captured as “ulcers” </a:t>
            </a:r>
          </a:p>
        </p:txBody>
      </p:sp>
    </p:spTree>
    <p:extLst>
      <p:ext uri="{BB962C8B-B14F-4D97-AF65-F5344CB8AC3E}">
        <p14:creationId xmlns:p14="http://schemas.microsoft.com/office/powerpoint/2010/main" val="40803179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pPr algn="ctr"/>
            <a:r>
              <a:rPr lang="en-US" dirty="0"/>
              <a:t>Specific Reporting </a:t>
            </a:r>
            <a:r>
              <a:rPr lang="en-US"/>
              <a:t>Issues </a:t>
            </a:r>
            <a:br>
              <a:rPr lang="en-US"/>
            </a:br>
            <a:r>
              <a:rPr lang="en-US"/>
              <a:t>(</a:t>
            </a:r>
            <a:r>
              <a:rPr lang="en-US" dirty="0"/>
              <a:t>and a little bit </a:t>
            </a:r>
            <a:r>
              <a:rPr lang="en-US"/>
              <a:t>of management)</a:t>
            </a:r>
            <a:endParaRPr lang="en-US" dirty="0"/>
          </a:p>
        </p:txBody>
      </p:sp>
    </p:spTree>
    <p:extLst>
      <p:ext uri="{BB962C8B-B14F-4D97-AF65-F5344CB8AC3E}">
        <p14:creationId xmlns:p14="http://schemas.microsoft.com/office/powerpoint/2010/main" val="386014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800" dirty="0"/>
              <a:t>Follow-up Medical History Documentation and Considerations </a:t>
            </a:r>
          </a:p>
        </p:txBody>
      </p:sp>
      <p:sp>
        <p:nvSpPr>
          <p:cNvPr id="3" name="Content Placeholder 2"/>
          <p:cNvSpPr>
            <a:spLocks noGrp="1"/>
          </p:cNvSpPr>
          <p:nvPr>
            <p:ph idx="1"/>
          </p:nvPr>
        </p:nvSpPr>
        <p:spPr/>
        <p:txBody>
          <a:bodyPr>
            <a:noAutofit/>
          </a:bodyPr>
          <a:lstStyle/>
          <a:p>
            <a:r>
              <a:rPr lang="en-US" sz="2400" dirty="0"/>
              <a:t>Documentation of review is required in a chart note, even if nothing has changed</a:t>
            </a:r>
          </a:p>
          <a:p>
            <a:pPr lvl="1"/>
            <a:r>
              <a:rPr lang="en-US" sz="2400" dirty="0"/>
              <a:t>Example: “</a:t>
            </a:r>
            <a:r>
              <a:rPr lang="en-US" sz="2400" dirty="0" err="1"/>
              <a:t>Ppt</a:t>
            </a:r>
            <a:r>
              <a:rPr lang="en-US" sz="2400" dirty="0"/>
              <a:t> reported no changes in conditions or symptoms since last visit” </a:t>
            </a:r>
          </a:p>
          <a:p>
            <a:pPr lvl="1"/>
            <a:endParaRPr lang="en-US" sz="2400" dirty="0"/>
          </a:p>
          <a:p>
            <a:r>
              <a:rPr lang="en-US" sz="2400" dirty="0"/>
              <a:t>Participants will see a number of staff members throughout the visit and may report different or varying symptoms during the visit</a:t>
            </a:r>
          </a:p>
          <a:p>
            <a:pPr lvl="1"/>
            <a:r>
              <a:rPr lang="en-US" sz="2400" dirty="0"/>
              <a:t>How will the team ensure that documentation is consistent in the chart notes? How will discrepancies be addressed? </a:t>
            </a:r>
          </a:p>
        </p:txBody>
      </p:sp>
    </p:spTree>
    <p:extLst>
      <p:ext uri="{BB962C8B-B14F-4D97-AF65-F5344CB8AC3E}">
        <p14:creationId xmlns:p14="http://schemas.microsoft.com/office/powerpoint/2010/main" val="293894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Pap Smear </a:t>
            </a:r>
          </a:p>
        </p:txBody>
      </p:sp>
      <p:sp>
        <p:nvSpPr>
          <p:cNvPr id="3" name="Content Placeholder 2"/>
          <p:cNvSpPr>
            <a:spLocks noGrp="1"/>
          </p:cNvSpPr>
          <p:nvPr>
            <p:ph idx="1"/>
          </p:nvPr>
        </p:nvSpPr>
        <p:spPr/>
        <p:txBody>
          <a:bodyPr/>
          <a:lstStyle/>
          <a:p>
            <a:r>
              <a:rPr lang="en-US" sz="2800" dirty="0"/>
              <a:t>Whether an abnormal pap smear in </a:t>
            </a:r>
            <a:r>
              <a:rPr lang="en-US" sz="2800" b="1" dirty="0"/>
              <a:t>follow-up</a:t>
            </a:r>
            <a:r>
              <a:rPr lang="en-US" sz="2800" dirty="0"/>
              <a:t> is an AE depends on the cervical dysplasia history</a:t>
            </a:r>
          </a:p>
          <a:p>
            <a:r>
              <a:rPr lang="en-US" sz="2800" dirty="0"/>
              <a:t>If the pap smear is a HIGHER grade than baseline, submit an AE</a:t>
            </a:r>
          </a:p>
          <a:p>
            <a:r>
              <a:rPr lang="en-US" sz="2800" dirty="0"/>
              <a:t>If the  pap smear is the SAME grade as baseline, no AE</a:t>
            </a:r>
          </a:p>
        </p:txBody>
      </p:sp>
    </p:spTree>
    <p:extLst>
      <p:ext uri="{BB962C8B-B14F-4D97-AF65-F5344CB8AC3E}">
        <p14:creationId xmlns:p14="http://schemas.microsoft.com/office/powerpoint/2010/main" val="9534998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Cytology vs Histology</a:t>
            </a:r>
          </a:p>
        </p:txBody>
      </p:sp>
      <p:sp>
        <p:nvSpPr>
          <p:cNvPr id="3" name="Content Placeholder 2"/>
          <p:cNvSpPr>
            <a:spLocks noGrp="1"/>
          </p:cNvSpPr>
          <p:nvPr>
            <p:ph idx="1"/>
          </p:nvPr>
        </p:nvSpPr>
        <p:spPr/>
        <p:txBody>
          <a:bodyPr/>
          <a:lstStyle/>
          <a:p>
            <a:r>
              <a:rPr lang="en-US" dirty="0"/>
              <a:t>In general, replace histology with cytology when available and equal grade</a:t>
            </a:r>
          </a:p>
          <a:p>
            <a:r>
              <a:rPr lang="en-US" dirty="0"/>
              <a:t>If histology is higher grade than cytology, submit an AE</a:t>
            </a:r>
          </a:p>
        </p:txBody>
      </p:sp>
    </p:spTree>
    <p:extLst>
      <p:ext uri="{BB962C8B-B14F-4D97-AF65-F5344CB8AC3E}">
        <p14:creationId xmlns:p14="http://schemas.microsoft.com/office/powerpoint/2010/main" val="29665314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For Example:</a:t>
            </a:r>
          </a:p>
        </p:txBody>
      </p:sp>
      <p:sp>
        <p:nvSpPr>
          <p:cNvPr id="3" name="Content Placeholder 2"/>
          <p:cNvSpPr>
            <a:spLocks noGrp="1"/>
          </p:cNvSpPr>
          <p:nvPr>
            <p:ph idx="1"/>
          </p:nvPr>
        </p:nvSpPr>
        <p:spPr/>
        <p:txBody>
          <a:bodyPr/>
          <a:lstStyle/>
          <a:p>
            <a:r>
              <a:rPr lang="en-US" dirty="0"/>
              <a:t>A participant has a LSIL pap smear result during screening</a:t>
            </a:r>
          </a:p>
          <a:p>
            <a:pPr lvl="1"/>
            <a:r>
              <a:rPr lang="en-US" dirty="0"/>
              <a:t>Where is this documented? </a:t>
            </a:r>
          </a:p>
          <a:p>
            <a:r>
              <a:rPr lang="en-US" dirty="0"/>
              <a:t>Once enrolled she has a colposcopy with a biopsy</a:t>
            </a:r>
          </a:p>
          <a:p>
            <a:pPr lvl="1"/>
            <a:r>
              <a:rPr lang="en-US" dirty="0"/>
              <a:t>If the biopsy shows CIN 1 (same grade)</a:t>
            </a:r>
          </a:p>
          <a:p>
            <a:pPr lvl="1"/>
            <a:r>
              <a:rPr lang="en-US" dirty="0"/>
              <a:t>If the biopsy shows CIN 2 (higher grade)</a:t>
            </a:r>
          </a:p>
        </p:txBody>
      </p:sp>
    </p:spTree>
    <p:extLst>
      <p:ext uri="{BB962C8B-B14F-4D97-AF65-F5344CB8AC3E}">
        <p14:creationId xmlns:p14="http://schemas.microsoft.com/office/powerpoint/2010/main" val="1919525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4000" dirty="0"/>
              <a:t>Pap Clinical Follow-Up</a:t>
            </a:r>
          </a:p>
        </p:txBody>
      </p:sp>
      <p:sp>
        <p:nvSpPr>
          <p:cNvPr id="3" name="Content Placeholder 2"/>
          <p:cNvSpPr>
            <a:spLocks noGrp="1"/>
          </p:cNvSpPr>
          <p:nvPr>
            <p:ph idx="1"/>
          </p:nvPr>
        </p:nvSpPr>
        <p:spPr>
          <a:xfrm>
            <a:off x="381000" y="1489075"/>
            <a:ext cx="8153400" cy="4302125"/>
          </a:xfrm>
        </p:spPr>
        <p:txBody>
          <a:bodyPr/>
          <a:lstStyle/>
          <a:p>
            <a:r>
              <a:rPr lang="en-US" sz="2800" dirty="0"/>
              <a:t>Pap smears should be managed per local standard of care as specified in SOP</a:t>
            </a:r>
          </a:p>
          <a:p>
            <a:r>
              <a:rPr lang="en-US" sz="2800" dirty="0"/>
              <a:t>If a colposcopy is required</a:t>
            </a:r>
          </a:p>
          <a:p>
            <a:pPr lvl="1"/>
            <a:r>
              <a:rPr lang="en-US" sz="2400" dirty="0"/>
              <a:t>Participant should be advised to remove the ring on the day of the colposcopy</a:t>
            </a:r>
          </a:p>
          <a:p>
            <a:pPr lvl="1"/>
            <a:r>
              <a:rPr lang="en-US" sz="2400" dirty="0"/>
              <a:t>Duration of the ring outage will depend on what happens at the colposcopy</a:t>
            </a:r>
          </a:p>
          <a:p>
            <a:pPr lvl="2"/>
            <a:r>
              <a:rPr lang="en-US" sz="2000" dirty="0"/>
              <a:t>If a biopsy or treatment is NOT performed, reinsert following the colposcopy (no product hold)</a:t>
            </a:r>
          </a:p>
          <a:p>
            <a:pPr lvl="2"/>
            <a:r>
              <a:rPr lang="en-US" sz="2000" dirty="0"/>
              <a:t>If a biopsy or treatment IS performed complete PH CRF and hold until adequate healing is confirmed</a:t>
            </a:r>
          </a:p>
          <a:p>
            <a:pPr marL="909637" lvl="2" indent="0">
              <a:buNone/>
            </a:pPr>
            <a:endParaRPr lang="en-US" sz="2000" dirty="0"/>
          </a:p>
        </p:txBody>
      </p:sp>
    </p:spTree>
    <p:extLst>
      <p:ext uri="{BB962C8B-B14F-4D97-AF65-F5344CB8AC3E}">
        <p14:creationId xmlns:p14="http://schemas.microsoft.com/office/powerpoint/2010/main" val="3616732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143000"/>
          </a:xfrm>
        </p:spPr>
        <p:txBody>
          <a:bodyPr/>
          <a:lstStyle/>
          <a:p>
            <a:pPr eaLnBrk="1" hangingPunct="1"/>
            <a:r>
              <a:rPr lang="en-US" sz="4300" dirty="0"/>
              <a:t>STI/RTI Management</a:t>
            </a:r>
          </a:p>
        </p:txBody>
      </p:sp>
      <p:sp>
        <p:nvSpPr>
          <p:cNvPr id="40963" name="Rectangle 3"/>
          <p:cNvSpPr>
            <a:spLocks noGrp="1" noChangeArrowheads="1"/>
          </p:cNvSpPr>
          <p:nvPr>
            <p:ph type="body" idx="1"/>
          </p:nvPr>
        </p:nvSpPr>
        <p:spPr/>
        <p:txBody>
          <a:bodyPr/>
          <a:lstStyle/>
          <a:p>
            <a:pPr eaLnBrk="1" hangingPunct="1"/>
            <a:r>
              <a:rPr lang="en-US" sz="2400" dirty="0"/>
              <a:t>STIs/RTIs should be treated per WHO guidelines</a:t>
            </a:r>
          </a:p>
          <a:p>
            <a:pPr lvl="1"/>
            <a:r>
              <a:rPr lang="en-US" sz="2000" dirty="0"/>
              <a:t>Except for </a:t>
            </a:r>
            <a:r>
              <a:rPr lang="en-US" sz="2000" u="sng" dirty="0"/>
              <a:t>asymptomatic candidiasis </a:t>
            </a:r>
            <a:r>
              <a:rPr lang="en-US" sz="2000" dirty="0"/>
              <a:t> and </a:t>
            </a:r>
            <a:r>
              <a:rPr lang="en-US" sz="2000" u="sng" dirty="0"/>
              <a:t>asymptomatic</a:t>
            </a:r>
            <a:r>
              <a:rPr lang="en-US" sz="2000" dirty="0"/>
              <a:t> </a:t>
            </a:r>
            <a:r>
              <a:rPr lang="en-US" sz="2000" u="sng" dirty="0"/>
              <a:t>bacterial vaginosis </a:t>
            </a:r>
            <a:r>
              <a:rPr lang="en-US" sz="2000" dirty="0"/>
              <a:t>  neither require treatment per HOPE</a:t>
            </a:r>
          </a:p>
          <a:p>
            <a:pPr marL="471487" lvl="1" indent="0">
              <a:buNone/>
            </a:pPr>
            <a:endParaRPr lang="en-US" sz="2000" dirty="0"/>
          </a:p>
          <a:p>
            <a:pPr eaLnBrk="1" hangingPunct="1"/>
            <a:r>
              <a:rPr lang="en-US" sz="2400" dirty="0"/>
              <a:t>WHO guidelines are minimum standard; if local guidelines set higher standard, follow local guidelines</a:t>
            </a:r>
          </a:p>
          <a:p>
            <a:pPr marL="0" indent="0" eaLnBrk="1" hangingPunct="1">
              <a:buNone/>
            </a:pPr>
            <a:endParaRPr lang="en-US" sz="2400" dirty="0"/>
          </a:p>
          <a:p>
            <a:pPr eaLnBrk="1" hangingPunct="1"/>
            <a:r>
              <a:rPr lang="en-US" sz="2400" dirty="0"/>
              <a:t>Document all treatments taken on Con Meds Log </a:t>
            </a:r>
          </a:p>
          <a:p>
            <a:pPr eaLnBrk="1" hangingPunct="1"/>
            <a:endParaRPr lang="en-US" sz="2400" dirty="0"/>
          </a:p>
        </p:txBody>
      </p:sp>
    </p:spTree>
    <p:extLst>
      <p:ext uri="{BB962C8B-B14F-4D97-AF65-F5344CB8AC3E}">
        <p14:creationId xmlns:p14="http://schemas.microsoft.com/office/powerpoint/2010/main" val="34958203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04800"/>
            <a:ext cx="8229600" cy="1143000"/>
          </a:xfrm>
        </p:spPr>
        <p:txBody>
          <a:bodyPr/>
          <a:lstStyle/>
          <a:p>
            <a:pPr eaLnBrk="1" hangingPunct="1"/>
            <a:r>
              <a:rPr lang="en-US" sz="4300" dirty="0"/>
              <a:t>STI/RTI Management</a:t>
            </a:r>
          </a:p>
        </p:txBody>
      </p:sp>
      <p:sp>
        <p:nvSpPr>
          <p:cNvPr id="43011" name="Rectangle 3"/>
          <p:cNvSpPr>
            <a:spLocks noGrp="1" noChangeArrowheads="1"/>
          </p:cNvSpPr>
          <p:nvPr>
            <p:ph type="body" idx="1"/>
          </p:nvPr>
        </p:nvSpPr>
        <p:spPr>
          <a:xfrm>
            <a:off x="457200" y="2133600"/>
            <a:ext cx="8229600" cy="3462338"/>
          </a:xfrm>
        </p:spPr>
        <p:txBody>
          <a:bodyPr/>
          <a:lstStyle/>
          <a:p>
            <a:pPr eaLnBrk="1" hangingPunct="1"/>
            <a:r>
              <a:rPr lang="en-US" sz="2600" dirty="0" err="1"/>
              <a:t>Syndromic</a:t>
            </a:r>
            <a:r>
              <a:rPr lang="en-US" sz="2600" dirty="0"/>
              <a:t> Management is acceptable per site SOP</a:t>
            </a:r>
          </a:p>
          <a:p>
            <a:pPr eaLnBrk="1" hangingPunct="1"/>
            <a:r>
              <a:rPr lang="en-US" sz="2600" dirty="0"/>
              <a:t>STI/RTI are considered resolved when treatment has been completed and symptoms, if any, have resolved</a:t>
            </a:r>
          </a:p>
          <a:p>
            <a:pPr lvl="1" eaLnBrk="1" hangingPunct="1"/>
            <a:r>
              <a:rPr lang="en-US" sz="2400" dirty="0"/>
              <a:t>No test of cure is required or result needed on CRF</a:t>
            </a:r>
          </a:p>
        </p:txBody>
      </p:sp>
    </p:spTree>
    <p:extLst>
      <p:ext uri="{BB962C8B-B14F-4D97-AF65-F5344CB8AC3E}">
        <p14:creationId xmlns:p14="http://schemas.microsoft.com/office/powerpoint/2010/main" val="21461983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1143000"/>
          </a:xfrm>
        </p:spPr>
        <p:txBody>
          <a:bodyPr/>
          <a:lstStyle/>
          <a:p>
            <a:pPr eaLnBrk="1" hangingPunct="1"/>
            <a:r>
              <a:rPr lang="en-US" sz="4300" dirty="0"/>
              <a:t>Syphilis</a:t>
            </a:r>
          </a:p>
        </p:txBody>
      </p:sp>
      <p:sp>
        <p:nvSpPr>
          <p:cNvPr id="44035" name="Rectangle 3"/>
          <p:cNvSpPr>
            <a:spLocks noGrp="1" noChangeArrowheads="1"/>
          </p:cNvSpPr>
          <p:nvPr>
            <p:ph type="body" idx="1"/>
          </p:nvPr>
        </p:nvSpPr>
        <p:spPr>
          <a:xfrm>
            <a:off x="533400" y="1600200"/>
            <a:ext cx="8229600" cy="5029199"/>
          </a:xfrm>
        </p:spPr>
        <p:txBody>
          <a:bodyPr>
            <a:normAutofit/>
          </a:bodyPr>
          <a:lstStyle/>
          <a:p>
            <a:pPr eaLnBrk="1" hangingPunct="1"/>
            <a:r>
              <a:rPr lang="en-US" sz="2400" dirty="0"/>
              <a:t>Clinical management of syphilis should include repeat serology (RPR) at six-month intervals to confirm treatment effectiveness</a:t>
            </a:r>
          </a:p>
          <a:p>
            <a:pPr lvl="1" eaLnBrk="1" hangingPunct="1"/>
            <a:r>
              <a:rPr lang="en-US" sz="2000" dirty="0"/>
              <a:t>If RPR </a:t>
            </a:r>
            <a:r>
              <a:rPr lang="en-US" sz="2000" dirty="0" err="1"/>
              <a:t>titre</a:t>
            </a:r>
            <a:r>
              <a:rPr lang="en-US" sz="2000" dirty="0"/>
              <a:t> does not decrease four-fold or revert to seronegative within six months after treatment, consult the PSRT</a:t>
            </a:r>
          </a:p>
        </p:txBody>
      </p:sp>
    </p:spTree>
    <p:extLst>
      <p:ext uri="{BB962C8B-B14F-4D97-AF65-F5344CB8AC3E}">
        <p14:creationId xmlns:p14="http://schemas.microsoft.com/office/powerpoint/2010/main" val="31817359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Vaginal Discharge</a:t>
            </a:r>
          </a:p>
        </p:txBody>
      </p:sp>
      <p:sp>
        <p:nvSpPr>
          <p:cNvPr id="3" name="Content Placeholder 2"/>
          <p:cNvSpPr>
            <a:spLocks noGrp="1"/>
          </p:cNvSpPr>
          <p:nvPr>
            <p:ph idx="1"/>
          </p:nvPr>
        </p:nvSpPr>
        <p:spPr>
          <a:xfrm>
            <a:off x="304800" y="1417637"/>
            <a:ext cx="8534400" cy="4525963"/>
          </a:xfrm>
        </p:spPr>
        <p:txBody>
          <a:bodyPr>
            <a:noAutofit/>
          </a:bodyPr>
          <a:lstStyle/>
          <a:p>
            <a:r>
              <a:rPr lang="en-US" sz="2000" dirty="0"/>
              <a:t>Abnormal vaginal discharge is common and may be participant reported or clinician observed</a:t>
            </a:r>
          </a:p>
          <a:p>
            <a:r>
              <a:rPr lang="en-US" sz="2000" dirty="0"/>
              <a:t>Evaluation is per clinician discretion and should be the same regardless of identifying source </a:t>
            </a:r>
          </a:p>
          <a:p>
            <a:r>
              <a:rPr lang="en-US" sz="2000" dirty="0"/>
              <a:t>Treatment, however, may differ</a:t>
            </a:r>
          </a:p>
          <a:p>
            <a:pPr lvl="1"/>
            <a:r>
              <a:rPr lang="en-US" sz="2000" dirty="0"/>
              <a:t>If underlying diagnosis is STI, treat</a:t>
            </a:r>
          </a:p>
          <a:p>
            <a:pPr lvl="1"/>
            <a:r>
              <a:rPr lang="en-US" sz="2000" dirty="0"/>
              <a:t>If asymptomatic BV or yeast, no treatment required</a:t>
            </a:r>
          </a:p>
          <a:p>
            <a:r>
              <a:rPr lang="en-US" sz="2000" dirty="0"/>
              <a:t>Record AE</a:t>
            </a:r>
          </a:p>
          <a:p>
            <a:pPr lvl="1"/>
            <a:r>
              <a:rPr lang="en-US" sz="2000" dirty="0"/>
              <a:t>Verbatim term should be underlying diagnosis (</a:t>
            </a:r>
            <a:r>
              <a:rPr lang="en-US" sz="2000" dirty="0" err="1"/>
              <a:t>trichomonas</a:t>
            </a:r>
            <a:r>
              <a:rPr lang="en-US" sz="2000" dirty="0"/>
              <a:t>, for example) UNLESS asymptomatic BV or yeast is uncovered</a:t>
            </a:r>
          </a:p>
          <a:p>
            <a:pPr lvl="1"/>
            <a:r>
              <a:rPr lang="en-US" sz="2000" dirty="0"/>
              <a:t>In that case, record “vaginal discharge per </a:t>
            </a:r>
            <a:r>
              <a:rPr lang="en-US" sz="2000" dirty="0" err="1"/>
              <a:t>ppt</a:t>
            </a:r>
            <a:r>
              <a:rPr lang="en-US" sz="2000" dirty="0"/>
              <a:t> report” or  “vaginal –discharge-clinician observed”</a:t>
            </a:r>
          </a:p>
          <a:p>
            <a:pPr lvl="1"/>
            <a:r>
              <a:rPr lang="en-US" sz="2000" dirty="0"/>
              <a:t>If discharge is both participant reported and clinician observed, record “per </a:t>
            </a:r>
            <a:r>
              <a:rPr lang="en-US" sz="2000" dirty="0" err="1"/>
              <a:t>ppt</a:t>
            </a:r>
            <a:r>
              <a:rPr lang="en-US" sz="2000" dirty="0"/>
              <a:t> report”</a:t>
            </a:r>
          </a:p>
        </p:txBody>
      </p:sp>
    </p:spTree>
    <p:extLst>
      <p:ext uri="{BB962C8B-B14F-4D97-AF65-F5344CB8AC3E}">
        <p14:creationId xmlns:p14="http://schemas.microsoft.com/office/powerpoint/2010/main" val="8035282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8229600" cy="1143000"/>
          </a:xfrm>
        </p:spPr>
        <p:txBody>
          <a:bodyPr/>
          <a:lstStyle/>
          <a:p>
            <a:pPr eaLnBrk="1" hangingPunct="1"/>
            <a:r>
              <a:rPr lang="en-US" sz="3600" dirty="0"/>
              <a:t>Urinary Tract Infections</a:t>
            </a:r>
          </a:p>
        </p:txBody>
      </p:sp>
      <p:sp>
        <p:nvSpPr>
          <p:cNvPr id="45059" name="Rectangle 3"/>
          <p:cNvSpPr>
            <a:spLocks noGrp="1" noChangeArrowheads="1"/>
          </p:cNvSpPr>
          <p:nvPr>
            <p:ph type="body" idx="1"/>
          </p:nvPr>
        </p:nvSpPr>
        <p:spPr>
          <a:xfrm>
            <a:off x="457200" y="1066800"/>
            <a:ext cx="8229600" cy="5519738"/>
          </a:xfrm>
          <a:noFill/>
        </p:spPr>
        <p:txBody>
          <a:bodyPr>
            <a:normAutofit/>
          </a:bodyPr>
          <a:lstStyle/>
          <a:p>
            <a:pPr eaLnBrk="1" hangingPunct="1"/>
            <a:endParaRPr lang="en-US" sz="2400" dirty="0"/>
          </a:p>
          <a:p>
            <a:pPr eaLnBrk="1" hangingPunct="1"/>
            <a:r>
              <a:rPr lang="en-US" sz="2400" dirty="0"/>
              <a:t>In HOPE, UTI </a:t>
            </a:r>
            <a:r>
              <a:rPr lang="en-US" sz="2400" u="sng" dirty="0"/>
              <a:t>may be </a:t>
            </a:r>
            <a:r>
              <a:rPr lang="en-US" sz="2400" dirty="0"/>
              <a:t>diagnosed by symptoms</a:t>
            </a:r>
          </a:p>
          <a:p>
            <a:pPr eaLnBrk="1" hangingPunct="1"/>
            <a:r>
              <a:rPr lang="en-US" sz="2400" dirty="0"/>
              <a:t>Other methods of diagnosis (culture, dipstick) may be performed per site standard of care per site SOP</a:t>
            </a:r>
          </a:p>
          <a:p>
            <a:pPr eaLnBrk="1" hangingPunct="1"/>
            <a:r>
              <a:rPr lang="en-US" sz="2400" dirty="0"/>
              <a:t>If urine culture or urinalysis are used, UTI should be graded per the UTI row of FGGT </a:t>
            </a:r>
          </a:p>
          <a:p>
            <a:pPr eaLnBrk="1" hangingPunct="1"/>
            <a:r>
              <a:rPr lang="en-US" sz="2400" dirty="0"/>
              <a:t>If only symptoms are used, grade per the estimating Severity Grade for Parameters Not Identified in the Grading Table row</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00600"/>
            <a:ext cx="7539038" cy="194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22531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a:bodyPr>
          <a:lstStyle/>
          <a:p>
            <a:pPr marL="457200" indent="-457200"/>
            <a:r>
              <a:rPr lang="en-US" sz="2600" dirty="0"/>
              <a:t>Report only bleeding that is different from baseline and NOT attributable to a contraceptive </a:t>
            </a:r>
          </a:p>
          <a:p>
            <a:pPr marL="857250" lvl="1" indent="-457200"/>
            <a:r>
              <a:rPr lang="en-US" sz="2400" dirty="0"/>
              <a:t>Use appropriate term FGGT</a:t>
            </a:r>
          </a:p>
          <a:p>
            <a:pPr marL="1327150" lvl="2" indent="-457200"/>
            <a:r>
              <a:rPr lang="en-US" sz="2000" dirty="0"/>
              <a:t>Menorrhagia, </a:t>
            </a:r>
            <a:r>
              <a:rPr lang="en-US" sz="2000" dirty="0" err="1"/>
              <a:t>metrorrhagia</a:t>
            </a:r>
            <a:r>
              <a:rPr lang="en-US" sz="2000" dirty="0"/>
              <a:t>, </a:t>
            </a:r>
            <a:r>
              <a:rPr lang="en-US" sz="2000" dirty="0" err="1"/>
              <a:t>menometrorrhaghia</a:t>
            </a:r>
            <a:r>
              <a:rPr lang="en-US" sz="2000" dirty="0"/>
              <a:t>, post coital bleeding</a:t>
            </a:r>
          </a:p>
          <a:p>
            <a:pPr marL="857250" lvl="1" indent="-457200"/>
            <a:r>
              <a:rPr lang="en-US" sz="2400" dirty="0"/>
              <a:t>Use separate terms for pregnancy-related bleeding</a:t>
            </a:r>
          </a:p>
          <a:p>
            <a:pPr marL="857250" lvl="1" indent="-457200"/>
            <a:r>
              <a:rPr lang="en-US" sz="2400" dirty="0"/>
              <a:t>If bleeding associated with pelvic exam finding, report finding as the AE</a:t>
            </a:r>
          </a:p>
          <a:p>
            <a:pPr marL="857250" lvl="1" indent="-457200"/>
            <a:r>
              <a:rPr lang="en-US" sz="2400" dirty="0"/>
              <a:t>The bleeding is a sign of the finding - comment on in Comments field</a:t>
            </a:r>
            <a:endParaRPr lang="en-US" dirty="0"/>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 Genital Bleeding</a:t>
            </a:r>
          </a:p>
        </p:txBody>
      </p:sp>
    </p:spTree>
    <p:custDataLst>
      <p:tags r:id="rId1"/>
    </p:custDataLst>
    <p:extLst>
      <p:ext uri="{BB962C8B-B14F-4D97-AF65-F5344CB8AC3E}">
        <p14:creationId xmlns:p14="http://schemas.microsoft.com/office/powerpoint/2010/main" val="21836928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200" dirty="0"/>
              <a:t>Baseline Condition Identified</a:t>
            </a:r>
          </a:p>
        </p:txBody>
      </p:sp>
      <p:sp>
        <p:nvSpPr>
          <p:cNvPr id="3" name="Content Placeholder 2"/>
          <p:cNvSpPr>
            <a:spLocks noGrp="1"/>
          </p:cNvSpPr>
          <p:nvPr>
            <p:ph idx="1"/>
          </p:nvPr>
        </p:nvSpPr>
        <p:spPr/>
        <p:txBody>
          <a:bodyPr/>
          <a:lstStyle/>
          <a:p>
            <a:r>
              <a:rPr lang="en-US" sz="2400" dirty="0"/>
              <a:t>If a baseline condition is identified in follow-up (That is, the participant did not report it at screening or enrollment), add the information to the Baseline Medical History Log CRF</a:t>
            </a:r>
          </a:p>
          <a:p>
            <a:pPr marL="0" indent="0">
              <a:buNone/>
            </a:pPr>
            <a:endParaRPr lang="en-US" sz="2400" dirty="0"/>
          </a:p>
          <a:p>
            <a:r>
              <a:rPr lang="en-US" sz="2400" dirty="0"/>
              <a:t>Explain the addition in a chart note</a:t>
            </a:r>
          </a:p>
        </p:txBody>
      </p:sp>
    </p:spTree>
    <p:extLst>
      <p:ext uri="{BB962C8B-B14F-4D97-AF65-F5344CB8AC3E}">
        <p14:creationId xmlns:p14="http://schemas.microsoft.com/office/powerpoint/2010/main" val="4897927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lnSpcReduction="10000"/>
          </a:bodyPr>
          <a:lstStyle/>
          <a:p>
            <a:pPr marL="457200" indent="-457200"/>
            <a:r>
              <a:rPr lang="en-US" sz="2600" dirty="0"/>
              <a:t>Shorter than expected menses are not AEs</a:t>
            </a:r>
          </a:p>
          <a:p>
            <a:pPr marL="457200" indent="-457200"/>
            <a:r>
              <a:rPr lang="en-US" sz="2600" dirty="0"/>
              <a:t>New events of infrequent bleeding for UNKNOWN reasons or delay of menses for more than one month delay should be documented as an AE</a:t>
            </a:r>
          </a:p>
          <a:p>
            <a:pPr marL="895350" lvl="1" indent="-457200"/>
            <a:r>
              <a:rPr lang="en-US" sz="2400" dirty="0">
                <a:latin typeface="Arial" pitchFamily="34" charset="0"/>
                <a:cs typeface="Arial" pitchFamily="34" charset="0"/>
              </a:rPr>
              <a:t>For missed menses events of 1-3 months in duration, use the term “missed menses”</a:t>
            </a:r>
          </a:p>
          <a:p>
            <a:pPr marL="895350" lvl="1" indent="-457200"/>
            <a:r>
              <a:rPr lang="en-US" sz="2400" dirty="0">
                <a:latin typeface="Arial" pitchFamily="34" charset="0"/>
                <a:cs typeface="Arial" pitchFamily="34" charset="0"/>
              </a:rPr>
              <a:t>For missed menses events of 4-5 months in duration, use the term “</a:t>
            </a:r>
            <a:r>
              <a:rPr lang="en-US" sz="2400" dirty="0" err="1">
                <a:latin typeface="Arial" pitchFamily="34" charset="0"/>
                <a:cs typeface="Arial" pitchFamily="34" charset="0"/>
              </a:rPr>
              <a:t>oligomenorrhea</a:t>
            </a:r>
            <a:r>
              <a:rPr lang="en-US" sz="2400" dirty="0">
                <a:latin typeface="Arial" pitchFamily="34" charset="0"/>
                <a:cs typeface="Arial" pitchFamily="34" charset="0"/>
              </a:rPr>
              <a:t>”</a:t>
            </a:r>
          </a:p>
          <a:p>
            <a:pPr marL="895350" lvl="1" indent="-457200"/>
            <a:r>
              <a:rPr lang="en-US" sz="2400" dirty="0">
                <a:latin typeface="Arial" pitchFamily="34" charset="0"/>
                <a:cs typeface="Arial" pitchFamily="34" charset="0"/>
              </a:rPr>
              <a:t>For missed menses events of 6 months or longer, use the term “amenorrhea</a:t>
            </a:r>
            <a:r>
              <a:rPr lang="en-US" sz="2800" dirty="0">
                <a:latin typeface="Arial" pitchFamily="34" charset="0"/>
                <a:cs typeface="Arial" pitchFamily="34" charset="0"/>
              </a:rPr>
              <a:t>”</a:t>
            </a:r>
          </a:p>
          <a:p>
            <a:pPr marL="457200" indent="-457200"/>
            <a:endParaRPr lang="en-US" sz="2600" dirty="0"/>
          </a:p>
          <a:p>
            <a:pPr marL="457200" indent="-457200"/>
            <a:r>
              <a:rPr lang="en-US" sz="2600" dirty="0"/>
              <a:t> </a:t>
            </a:r>
            <a:endParaRPr lang="en-US" dirty="0"/>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 Infrequent Bleeding</a:t>
            </a:r>
          </a:p>
        </p:txBody>
      </p:sp>
    </p:spTree>
    <p:custDataLst>
      <p:tags r:id="rId1"/>
    </p:custDataLst>
    <p:extLst>
      <p:ext uri="{BB962C8B-B14F-4D97-AF65-F5344CB8AC3E}">
        <p14:creationId xmlns:p14="http://schemas.microsoft.com/office/powerpoint/2010/main" val="1704089822"/>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body" idx="1"/>
          </p:nvPr>
        </p:nvSpPr>
        <p:spPr>
          <a:xfrm>
            <a:off x="533400" y="1676400"/>
            <a:ext cx="8077200" cy="1524000"/>
          </a:xfrm>
        </p:spPr>
        <p:txBody>
          <a:bodyPr/>
          <a:lstStyle/>
          <a:p>
            <a:pPr marL="0" indent="0">
              <a:buFont typeface="Wingdings" pitchFamily="2" charset="2"/>
              <a:buNone/>
            </a:pPr>
            <a:r>
              <a:rPr lang="en-US" sz="2800" dirty="0"/>
              <a:t>Bleeding during pregnancy prior to the onset of labor (regardless of trimester) will be graded per the table below:</a:t>
            </a:r>
          </a:p>
        </p:txBody>
      </p:sp>
      <p:sp>
        <p:nvSpPr>
          <p:cNvPr id="366594" name="Rectangle 5"/>
          <p:cNvSpPr>
            <a:spLocks noGrp="1" noChangeArrowheads="1"/>
          </p:cNvSpPr>
          <p:nvPr>
            <p:ph type="title"/>
          </p:nvPr>
        </p:nvSpPr>
        <p:spPr>
          <a:xfrm>
            <a:off x="304800" y="685800"/>
            <a:ext cx="8610600" cy="762000"/>
          </a:xfrm>
        </p:spPr>
        <p:txBody>
          <a:bodyPr>
            <a:noAutofit/>
          </a:bodyPr>
          <a:lstStyle/>
          <a:p>
            <a:r>
              <a:rPr lang="en-US" dirty="0"/>
              <a:t>Antepartum Bleeding</a:t>
            </a:r>
          </a:p>
        </p:txBody>
      </p:sp>
      <p:pic>
        <p:nvPicPr>
          <p:cNvPr id="207878" name="Picture 6"/>
          <p:cNvPicPr>
            <a:picLocks noChangeAspect="1" noChangeArrowheads="1"/>
          </p:cNvPicPr>
          <p:nvPr/>
        </p:nvPicPr>
        <p:blipFill>
          <a:blip r:embed="rId4" cstate="print"/>
          <a:srcRect/>
          <a:stretch>
            <a:fillRect/>
          </a:stretch>
        </p:blipFill>
        <p:spPr bwMode="auto">
          <a:xfrm>
            <a:off x="31750" y="3282950"/>
            <a:ext cx="9078913" cy="18224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712785100"/>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a:bodyPr>
          <a:lstStyle/>
          <a:p>
            <a:pPr marL="457200" indent="-457200"/>
            <a:r>
              <a:rPr lang="en-US" sz="2600" dirty="0"/>
              <a:t>Weight loss is reportable as an AE ONLY if it considered potentially deleterious to the participant’s health by either the participant or the site clinician</a:t>
            </a:r>
          </a:p>
          <a:p>
            <a:pPr marL="895350" lvl="1" indent="-457200"/>
            <a:r>
              <a:rPr lang="en-US" sz="2200" dirty="0"/>
              <a:t>Use the term “weight loss abnormal”</a:t>
            </a:r>
          </a:p>
          <a:p>
            <a:pPr marL="895350" lvl="1" indent="-457200"/>
            <a:r>
              <a:rPr lang="en-US" sz="2200" dirty="0"/>
              <a:t>Add to the comments section that the AE is considered deleterious</a:t>
            </a:r>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 Weight Loss</a:t>
            </a:r>
          </a:p>
        </p:txBody>
      </p:sp>
    </p:spTree>
    <p:custDataLst>
      <p:tags r:id="rId1"/>
    </p:custDataLst>
    <p:extLst>
      <p:ext uri="{BB962C8B-B14F-4D97-AF65-F5344CB8AC3E}">
        <p14:creationId xmlns:p14="http://schemas.microsoft.com/office/powerpoint/2010/main" val="1390857385"/>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a:bodyPr>
          <a:lstStyle/>
          <a:p>
            <a:pPr marL="457200" indent="-457200"/>
            <a:r>
              <a:rPr lang="en-US" sz="2600" dirty="0"/>
              <a:t>“HIV Infection” should not be captured as an AE as it is a study endpoint</a:t>
            </a:r>
          </a:p>
          <a:p>
            <a:pPr marL="457200" indent="-457200"/>
            <a:r>
              <a:rPr lang="en-US" sz="2600" dirty="0"/>
              <a:t>However, seroconversion illness SHOULD be captured as often the participant is symptomatic</a:t>
            </a:r>
          </a:p>
          <a:p>
            <a:pPr marL="895350" lvl="1" indent="-457200"/>
            <a:r>
              <a:rPr lang="en-US" sz="2400" dirty="0"/>
              <a:t>Use the term “seroconversion illness”</a:t>
            </a:r>
          </a:p>
          <a:p>
            <a:pPr marL="895350" lvl="1" indent="-457200"/>
            <a:r>
              <a:rPr lang="en-US" sz="2400" dirty="0"/>
              <a:t>In the comments describe each HIV-related symptom and sign</a:t>
            </a:r>
          </a:p>
          <a:p>
            <a:pPr marL="895350" lvl="1" indent="-457200"/>
            <a:r>
              <a:rPr lang="en-US" sz="2400" dirty="0"/>
              <a:t>In the comments, note the alternate etiology as due to “</a:t>
            </a:r>
            <a:r>
              <a:rPr lang="en-US" sz="2400" b="1" u="sng" dirty="0"/>
              <a:t>acute</a:t>
            </a:r>
            <a:r>
              <a:rPr lang="en-US" sz="2400" dirty="0"/>
              <a:t> HIV”</a:t>
            </a:r>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 Reporting HIV Infection</a:t>
            </a:r>
          </a:p>
        </p:txBody>
      </p:sp>
    </p:spTree>
    <p:custDataLst>
      <p:tags r:id="rId1"/>
    </p:custDataLst>
    <p:extLst>
      <p:ext uri="{BB962C8B-B14F-4D97-AF65-F5344CB8AC3E}">
        <p14:creationId xmlns:p14="http://schemas.microsoft.com/office/powerpoint/2010/main" val="283584257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a:bodyPr>
          <a:lstStyle/>
          <a:p>
            <a:pPr marL="457200" indent="-457200"/>
            <a:r>
              <a:rPr lang="en-US" sz="2400" dirty="0"/>
              <a:t>Social Harm - non-medical adverse social consequence of study participation</a:t>
            </a:r>
          </a:p>
          <a:p>
            <a:pPr marL="457200" indent="-457200"/>
            <a:r>
              <a:rPr lang="en-US" sz="2400" dirty="0"/>
              <a:t>Ex: stigma/discrimination from members of community or family, difficulties in personal relationships with partners, family, or friends</a:t>
            </a:r>
          </a:p>
          <a:p>
            <a:pPr marL="457200" indent="-457200"/>
            <a:r>
              <a:rPr lang="en-US" sz="2400" dirty="0" err="1"/>
              <a:t>Ppts</a:t>
            </a:r>
            <a:r>
              <a:rPr lang="en-US" sz="2400" dirty="0"/>
              <a:t> will be specifically asked about social harms every 3 months and at PUEV (via BA CRF), but can report (and site to document) a social harm at any time during the study</a:t>
            </a:r>
          </a:p>
          <a:p>
            <a:pPr marL="457200" indent="-457200"/>
            <a:r>
              <a:rPr lang="en-US" sz="2400" dirty="0"/>
              <a:t>Care, counseling, follow-up provided per SSP guidance in Section 11.9</a:t>
            </a:r>
          </a:p>
          <a:p>
            <a:pPr marL="457200" indent="-457200"/>
            <a:r>
              <a:rPr lang="en-US" sz="2400" dirty="0"/>
              <a:t>Documented on Social Impact Log</a:t>
            </a:r>
          </a:p>
          <a:p>
            <a:pPr marL="457200" indent="-457200"/>
            <a:endParaRPr lang="en-US" sz="2400" dirty="0"/>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Social Harms</a:t>
            </a:r>
          </a:p>
        </p:txBody>
      </p:sp>
    </p:spTree>
    <p:custDataLst>
      <p:tags r:id="rId1"/>
    </p:custDataLst>
    <p:extLst>
      <p:ext uri="{BB962C8B-B14F-4D97-AF65-F5344CB8AC3E}">
        <p14:creationId xmlns:p14="http://schemas.microsoft.com/office/powerpoint/2010/main" val="416882635"/>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14400"/>
          </a:xfrm>
        </p:spPr>
        <p:txBody>
          <a:bodyPr/>
          <a:lstStyle/>
          <a:p>
            <a:r>
              <a:rPr lang="en-US" dirty="0"/>
              <a:t>Intimate Partner Violence (IPV)</a:t>
            </a:r>
          </a:p>
        </p:txBody>
      </p:sp>
      <p:pic>
        <p:nvPicPr>
          <p:cNvPr id="5" name="Picture 4"/>
          <p:cNvPicPr>
            <a:picLocks noChangeAspect="1"/>
          </p:cNvPicPr>
          <p:nvPr/>
        </p:nvPicPr>
        <p:blipFill>
          <a:blip r:embed="rId3"/>
          <a:stretch>
            <a:fillRect/>
          </a:stretch>
        </p:blipFill>
        <p:spPr>
          <a:xfrm>
            <a:off x="301926" y="1118191"/>
            <a:ext cx="8602171" cy="2362200"/>
          </a:xfrm>
          <a:prstGeom prst="rect">
            <a:avLst/>
          </a:prstGeom>
        </p:spPr>
      </p:pic>
      <p:sp>
        <p:nvSpPr>
          <p:cNvPr id="3" name="TextBox 2"/>
          <p:cNvSpPr txBox="1"/>
          <p:nvPr/>
        </p:nvSpPr>
        <p:spPr>
          <a:xfrm>
            <a:off x="301926" y="3480391"/>
            <a:ext cx="8602171"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Complete Social Impact Log if “yes” and event was related to study participation</a:t>
            </a:r>
          </a:p>
          <a:p>
            <a:pPr marL="285750" indent="-285750">
              <a:buFont typeface="Arial" panose="020B0604020202020204" pitchFamily="34" charset="0"/>
              <a:buChar char="•"/>
            </a:pPr>
            <a:r>
              <a:rPr lang="en-US" sz="2400" dirty="0"/>
              <a:t>Complete AE Log, if indicated (criteria defined in SSP Section 11.1) and report as EAE, if required (criteria defined in SSP Section 11.2)</a:t>
            </a:r>
          </a:p>
          <a:p>
            <a:pPr marL="285750" indent="-285750">
              <a:buFont typeface="Arial" panose="020B0604020202020204" pitchFamily="34" charset="0"/>
              <a:buChar char="•"/>
            </a:pPr>
            <a:r>
              <a:rPr lang="en-US" sz="2400" i="1" dirty="0"/>
              <a:t>Regardless of whether IPV meets criteria for reporting as a Social Harm or AE, </a:t>
            </a:r>
            <a:r>
              <a:rPr lang="en-US" sz="2400" dirty="0"/>
              <a:t>always provide appropriate support, counseling, and referrals to the participant.</a:t>
            </a:r>
            <a:endParaRPr lang="en-US" sz="2400" i="1" dirty="0"/>
          </a:p>
        </p:txBody>
      </p:sp>
      <p:pic>
        <p:nvPicPr>
          <p:cNvPr id="6" name="Picture 4" descr="C:\Users\amayo\AppData\Local\Microsoft\Windows\Temporary Internet Files\Content.Outlook\HHF5TJ64\Hope_Study_1Tag_PMS (0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7600" y="6132428"/>
            <a:ext cx="1447800" cy="6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5664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fontScale="92500" lnSpcReduction="10000"/>
          </a:bodyPr>
          <a:lstStyle/>
          <a:p>
            <a:pPr marL="457200" indent="-457200"/>
            <a:r>
              <a:rPr lang="en-US" sz="2600" dirty="0"/>
              <a:t>Any physical sequelae that result from a sexual assault reported during the study and that meet AE reporting criteria should be reported on an AE log CRF</a:t>
            </a:r>
          </a:p>
          <a:p>
            <a:pPr marL="457200" indent="-457200"/>
            <a:r>
              <a:rPr lang="en-US" sz="2600" dirty="0"/>
              <a:t>Each physical sequela should be reported as its own AE</a:t>
            </a:r>
          </a:p>
          <a:p>
            <a:pPr marL="895350" lvl="1" indent="-457200"/>
            <a:r>
              <a:rPr lang="en-US" sz="2200" dirty="0"/>
              <a:t>In the AE text due not mention sexual assault but rather reference “sexual assault” in the Comments section</a:t>
            </a:r>
          </a:p>
          <a:p>
            <a:pPr marL="895350" lvl="1" indent="-457200"/>
            <a:r>
              <a:rPr lang="en-US" sz="2200" dirty="0"/>
              <a:t>DO NOT complete a separate AE log form for “sexual assault” as the AE term</a:t>
            </a:r>
          </a:p>
          <a:p>
            <a:pPr marL="457200" indent="-457200"/>
            <a:r>
              <a:rPr lang="en-US" sz="2600" dirty="0"/>
              <a:t>These participants need to be offered immediate support, care and referrals</a:t>
            </a:r>
          </a:p>
          <a:p>
            <a:pPr marL="457200" indent="-457200"/>
            <a:r>
              <a:rPr lang="en-US" sz="2600" dirty="0"/>
              <a:t>Emergency contraceptive and STI prophylaxis/treatment should be offered</a:t>
            </a:r>
          </a:p>
          <a:p>
            <a:pPr marL="457200" indent="-457200"/>
            <a:r>
              <a:rPr lang="en-US" sz="2600" dirty="0"/>
              <a:t>PEP should be considered</a:t>
            </a:r>
          </a:p>
        </p:txBody>
      </p:sp>
      <p:sp>
        <p:nvSpPr>
          <p:cNvPr id="351234" name="Rectangle 5"/>
          <p:cNvSpPr>
            <a:spLocks noGrp="1" noChangeArrowheads="1"/>
          </p:cNvSpPr>
          <p:nvPr>
            <p:ph type="title" idx="4294967295"/>
          </p:nvPr>
        </p:nvSpPr>
        <p:spPr>
          <a:xfrm>
            <a:off x="304800" y="533400"/>
            <a:ext cx="8610600" cy="762000"/>
          </a:xfrm>
        </p:spPr>
        <p:txBody>
          <a:bodyPr/>
          <a:lstStyle/>
          <a:p>
            <a:r>
              <a:rPr lang="en-US" sz="3600" dirty="0"/>
              <a:t> Reporting Sexual Assault</a:t>
            </a:r>
          </a:p>
        </p:txBody>
      </p:sp>
    </p:spTree>
    <p:custDataLst>
      <p:tags r:id="rId1"/>
    </p:custDataLst>
    <p:extLst>
      <p:ext uri="{BB962C8B-B14F-4D97-AF65-F5344CB8AC3E}">
        <p14:creationId xmlns:p14="http://schemas.microsoft.com/office/powerpoint/2010/main" val="2444014650"/>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a:p>
          <a:p>
            <a:pPr marL="0" indent="0" algn="ctr">
              <a:buNone/>
            </a:pPr>
            <a:endParaRPr lang="en-US" sz="4000" dirty="0"/>
          </a:p>
          <a:p>
            <a:pPr marL="0" indent="0" algn="ctr">
              <a:buNone/>
            </a:pPr>
            <a:r>
              <a:rPr lang="en-US" sz="4000" dirty="0"/>
              <a:t>Questions?</a:t>
            </a:r>
          </a:p>
        </p:txBody>
      </p:sp>
    </p:spTree>
    <p:extLst>
      <p:ext uri="{BB962C8B-B14F-4D97-AF65-F5344CB8AC3E}">
        <p14:creationId xmlns:p14="http://schemas.microsoft.com/office/powerpoint/2010/main" val="288059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sz="3200" dirty="0"/>
              <a:t>Last Menstrual Period</a:t>
            </a:r>
          </a:p>
        </p:txBody>
      </p:sp>
      <p:sp>
        <p:nvSpPr>
          <p:cNvPr id="3" name="Content Placeholder 2"/>
          <p:cNvSpPr>
            <a:spLocks noGrp="1"/>
          </p:cNvSpPr>
          <p:nvPr>
            <p:ph idx="1"/>
          </p:nvPr>
        </p:nvSpPr>
        <p:spPr>
          <a:xfrm>
            <a:off x="533400" y="1600200"/>
            <a:ext cx="8229600" cy="4302125"/>
          </a:xfrm>
        </p:spPr>
        <p:txBody>
          <a:bodyPr/>
          <a:lstStyle/>
          <a:p>
            <a:r>
              <a:rPr lang="en-US" sz="2400" dirty="0"/>
              <a:t>Last menstrual period will be recorded on the Pregnancy Test Result CRF.</a:t>
            </a:r>
          </a:p>
          <a:p>
            <a:pPr lvl="1"/>
            <a:r>
              <a:rPr lang="en-US" sz="2000" dirty="0"/>
              <a:t>Menstrual-like bleeding</a:t>
            </a:r>
          </a:p>
          <a:p>
            <a:pPr lvl="1"/>
            <a:r>
              <a:rPr lang="en-US" sz="2000" dirty="0"/>
              <a:t>Use clinical discretion to determine if bleeding is menstrual like</a:t>
            </a:r>
          </a:p>
          <a:p>
            <a:r>
              <a:rPr lang="en-US" sz="2400" dirty="0"/>
              <a:t>LMP recording does not need to be consistent with AE reporting terms.</a:t>
            </a:r>
          </a:p>
          <a:p>
            <a:r>
              <a:rPr lang="en-US" sz="2400" dirty="0"/>
              <a:t>Genital bleeding that is not considered to be menses, should not be documented on the Pregnancy Test Result CRF.</a:t>
            </a:r>
          </a:p>
          <a:p>
            <a:pPr lvl="1"/>
            <a:r>
              <a:rPr lang="en-US" sz="2000" dirty="0"/>
              <a:t>Record on other source documents as applicable (e.g. chart notes) as well as AE Log CRF, if AE reporting requirements are met.</a:t>
            </a:r>
          </a:p>
        </p:txBody>
      </p:sp>
    </p:spTree>
    <p:extLst>
      <p:ext uri="{BB962C8B-B14F-4D97-AF65-F5344CB8AC3E}">
        <p14:creationId xmlns:p14="http://schemas.microsoft.com/office/powerpoint/2010/main" val="334113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600" dirty="0"/>
              <a:t>Self-Collection of Vaginal Fluid</a:t>
            </a:r>
          </a:p>
        </p:txBody>
      </p:sp>
      <p:sp>
        <p:nvSpPr>
          <p:cNvPr id="3" name="Content Placeholder 2"/>
          <p:cNvSpPr>
            <a:spLocks noGrp="1"/>
          </p:cNvSpPr>
          <p:nvPr>
            <p:ph idx="1"/>
          </p:nvPr>
        </p:nvSpPr>
        <p:spPr/>
        <p:txBody>
          <a:bodyPr/>
          <a:lstStyle/>
          <a:p>
            <a:r>
              <a:rPr lang="en-US" dirty="0"/>
              <a:t>At Enrollment and all scheduled follow-up visits, participants will collect vaginal fluid for biomarker analysis </a:t>
            </a:r>
            <a:r>
              <a:rPr lang="en-US" sz="2000" dirty="0"/>
              <a:t>(**instructions on website)</a:t>
            </a:r>
            <a:endParaRPr lang="en-US" dirty="0"/>
          </a:p>
          <a:p>
            <a:pPr lvl="1"/>
            <a:r>
              <a:rPr lang="en-US" dirty="0"/>
              <a:t>Collect PRIOR to removal of the last month’s ring</a:t>
            </a:r>
          </a:p>
          <a:p>
            <a:pPr lvl="1"/>
            <a:r>
              <a:rPr lang="en-US" dirty="0"/>
              <a:t>Collect even if the participant chose not to wear the ring or had a hold</a:t>
            </a:r>
          </a:p>
          <a:p>
            <a:pPr lvl="1"/>
            <a:r>
              <a:rPr lang="en-US" dirty="0"/>
              <a:t>Collect even during menses</a:t>
            </a:r>
          </a:p>
          <a:p>
            <a:pPr lvl="1"/>
            <a:r>
              <a:rPr lang="en-US" dirty="0"/>
              <a:t>The participant or clinician can collect</a:t>
            </a:r>
          </a:p>
          <a:p>
            <a:pPr lvl="1"/>
            <a:endParaRPr lang="en-US" dirty="0"/>
          </a:p>
        </p:txBody>
      </p:sp>
    </p:spTree>
    <p:extLst>
      <p:ext uri="{BB962C8B-B14F-4D97-AF65-F5344CB8AC3E}">
        <p14:creationId xmlns:p14="http://schemas.microsoft.com/office/powerpoint/2010/main" val="4279774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4"/>
  <p:tag name="SLIDEGUID" val="F99D562A008146FEAD376104CD9D3610"/>
  <p:tag name="ANSWERSALIAS" val="Yes|smicln|No|smicln|Not enough information to determine"/>
  <p:tag name="VALUES" val="Correct|smicln|Incorrect|smicln|Incorrect"/>
  <p:tag name="RESPONSESGATHERED" val="True"/>
  <p:tag name="TOTALRESPONSES" val="10"/>
  <p:tag name="RESPONSECOUNT" val="10"/>
  <p:tag name="SLICED" val="False"/>
  <p:tag name="RESPONSES" val="1;1;-;1;1;1;-;1;1;1;1;1;"/>
  <p:tag name="CHARTSTRINGSTD" val="10 0 0"/>
  <p:tag name="CHARTSTRINGREV" val="0 0 10"/>
  <p:tag name="CHARTSTRINGSTDPER" val="1 0 0"/>
  <p:tag name="CHARTSTRINGREVPER" val="0 0 1"/>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4"/>
  <p:tag name="SLIDEGUID" val="F99D562A008146FEAD376104CD9D3610"/>
  <p:tag name="ANSWERSALIAS" val="Yes|smicln|No|smicln|Not enough information to determine"/>
  <p:tag name="VALUES" val="Correct|smicln|Incorrect|smicln|Incorrect"/>
  <p:tag name="RESPONSESGATHERED" val="True"/>
  <p:tag name="TOTALRESPONSES" val="10"/>
  <p:tag name="RESPONSECOUNT" val="10"/>
  <p:tag name="SLICED" val="False"/>
  <p:tag name="RESPONSES" val="1;1;-;1;1;1;-;1;1;1;1;1;"/>
  <p:tag name="CHARTSTRINGSTD" val="10 0 0"/>
  <p:tag name="CHARTSTRINGREV" val="0 0 10"/>
  <p:tag name="CHARTSTRINGSTDPER" val="1 0 0"/>
  <p:tag name="CHARTSTRINGREVPER" val="0 0 1"/>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22.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6"/>
  <p:tag name="SLIDEGUID" val="D5FC2A5255FB40C081EC4A421188DD26"/>
  <p:tag name="ANSWERSALIAS" val="One|smicln|Two|smicln|None"/>
  <p:tag name="VALUES" val="Incorrect|smicln|Correct|smicln|Incorrect"/>
  <p:tag name="RESPONSESGATHERED" val="True"/>
  <p:tag name="TOTALRESPONSES" val="10"/>
  <p:tag name="RESPONSECOUNT" val="10"/>
  <p:tag name="SLICED" val="False"/>
  <p:tag name="RESPONSES" val="2;2;-;2;2;1;2;2;2;2;2;-;"/>
  <p:tag name="CHARTSTRINGSTD" val="1 9 0"/>
  <p:tag name="CHARTSTRINGREV" val="0 9 1"/>
  <p:tag name="CHARTSTRINGSTDPER" val="0.1 0.9 0"/>
  <p:tag name="CHARTSTRINGREVPER" val="0 0.9 0.1"/>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4"/>
  <p:tag name="FONTSIZE" val="32"/>
  <p:tag name="BULLETTYPE" val="ppBulletArabicPeriod"/>
  <p:tag name="ANSWERTEXT" val="One&#10;Two&#10;None"/>
</p:tagLst>
</file>

<file path=ppt/tags/tag24.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ANSWERSALIAS" val="One|smicln|Two|smicln|None"/>
  <p:tag name="SLIDEORDER" val="8"/>
  <p:tag name="SLIDEGUID" val="9AB4423D0A9D4278A8CDFCE62CF736D2"/>
  <p:tag name="VALUES" val="Correct|smicln|Correct|smicln|Incorrect"/>
  <p:tag name="RESPONSESGATHERED" val="True"/>
  <p:tag name="TOTALRESPONSES" val="10"/>
  <p:tag name="RESPONSECOUNT" val="10"/>
  <p:tag name="SLICED" val="False"/>
  <p:tag name="RESPONSES" val="1;3;-;1;3;1;1;1;-;1;1;1;"/>
  <p:tag name="CHARTSTRINGSTD" val="8 0 2"/>
  <p:tag name="CHARTSTRINGREV" val="2 0 8"/>
  <p:tag name="CHARTSTRINGSTDPER" val="0.8 0 0.2"/>
  <p:tag name="CHARTSTRINGREVPER" val="0.2 0 0.8"/>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4"/>
  <p:tag name="FONTSIZE" val="32"/>
  <p:tag name="BULLETTYPE" val="ppBulletArabicPeriod"/>
  <p:tag name="ANSWERTEXT" val="One&#10;Two&#10;None"/>
</p:tagLst>
</file>

<file path=ppt/tags/tag26.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ANSWERSALIAS" val="Yes|smicln|No|smicln|Not enough information to determine"/>
  <p:tag name="SLIDEORDER" val="5"/>
  <p:tag name="SLIDEGUID" val="0AA3523BCB854C30A5CAD5AB16EC78AA"/>
  <p:tag name="VALUES" val="Incorrect|smicln|Correct|smicln|Incorrect"/>
  <p:tag name="RESPONSESGATHERED" val="True"/>
  <p:tag name="TOTALRESPONSES" val="11"/>
  <p:tag name="RESPONSECOUNT" val="11"/>
  <p:tag name="SLICED" val="False"/>
  <p:tag name="RESPONSES" val="2;3;-;1;2;1;2;2;3;1;2;2;"/>
  <p:tag name="CHARTSTRINGSTD" val="3 6 2"/>
  <p:tag name="CHARTSTRINGREV" val="2 6 3"/>
  <p:tag name="CHARTSTRINGSTDPER" val="0.272727272727273 0.545454545454545 0.181818181818182"/>
  <p:tag name="CHARTSTRINGREVPER" val="0.181818181818182 0.545454545454545 0.272727272727273"/>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y xmlns="EE46082F-C198-4CB5-9620-9A849056120C" xsi:nil="true"/>
    <Status xmlns="ee46082f-c198-4cb5-9620-9a849056120c" xsi:nil="true"/>
    <TrainingType xmlns="EE46082F-C198-4CB5-9620-9A849056120C">Study Specific</TrainingType>
    <DocType xmlns="EE46082F-C198-4CB5-9620-9A849056120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2BCD7002D0A448BEE7732B5A98971A" ma:contentTypeVersion="3" ma:contentTypeDescription="Create a new document." ma:contentTypeScope="" ma:versionID="e02ee09830479890d3826c688a0a3fef">
  <xsd:schema xmlns:xsd="http://www.w3.org/2001/XMLSchema" xmlns:xs="http://www.w3.org/2001/XMLSchema" xmlns:p="http://schemas.microsoft.com/office/2006/metadata/properties" xmlns:ns2="EE46082F-C198-4CB5-9620-9A849056120C" xmlns:ns3="ee46082f-c198-4cb5-9620-9a849056120c" xmlns:ns4="0cdb9d7b-3bdb-4b1c-be50-7737cb6ee7a2" targetNamespace="http://schemas.microsoft.com/office/2006/metadata/properties" ma:root="true" ma:fieldsID="c0bda97d02a2442ba92bddb079402372" ns2:_="" ns3:_="" ns4:_="">
    <xsd:import namespace="EE46082F-C198-4CB5-9620-9A849056120C"/>
    <xsd:import namespace="ee46082f-c198-4cb5-9620-9a849056120c"/>
    <xsd:import namespace="0cdb9d7b-3bdb-4b1c-be50-7737cb6ee7a2"/>
    <xsd:element name="properties">
      <xsd:complexType>
        <xsd:sequence>
          <xsd:element name="documentManagement">
            <xsd:complexType>
              <xsd:all>
                <xsd:element ref="ns2:TrainingType" minOccurs="0"/>
                <xsd:element ref="ns2:DocType" minOccurs="0"/>
                <xsd:element ref="ns2:Day" minOccurs="0"/>
                <xsd:element ref="ns3:Statu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Evaluations"/>
          <xsd:enumeration value="Presentations"/>
          <xsd:enumeration value="Logistics"/>
          <xsd:enumeration value="Handouts/Scenario"/>
          <xsd:enumeration value="Report"/>
          <xsd:enumeration value="Other"/>
        </xsd:restriction>
      </xsd:simpleType>
    </xsd:element>
    <xsd:element name="Day" ma:index="10" nillable="true" ma:displayName="Day" ma:internalName="Da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Status" ma:index="11" nillable="true" ma:displayName="Status" ma:format="Dropdown" ma:internalName="Status">
      <xsd:simpleType>
        <xsd:restriction base="dms:Choice">
          <xsd:enumeration value="Draft"/>
          <xsd:enumeration value="Archive"/>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08D5BE8D-E826-46B8-A5B2-8665EDC780B3}">
  <ds:schemaRefs>
    <ds:schemaRef ds:uri="http://schemas.microsoft.com/sharepoint/v3/contenttype/forms"/>
  </ds:schemaRefs>
</ds:datastoreItem>
</file>

<file path=customXml/itemProps2.xml><?xml version="1.0" encoding="utf-8"?>
<ds:datastoreItem xmlns:ds="http://schemas.openxmlformats.org/officeDocument/2006/customXml" ds:itemID="{5B44013F-E7AD-443C-9AF8-0B8825524AF0}">
  <ds:schemaRefs>
    <ds:schemaRef ds:uri="http://www.w3.org/XML/1998/namespace"/>
    <ds:schemaRef ds:uri="http://purl.org/dc/elements/1.1/"/>
    <ds:schemaRef ds:uri="EE46082F-C198-4CB5-9620-9A849056120C"/>
    <ds:schemaRef ds:uri="0cdb9d7b-3bdb-4b1c-be50-7737cb6ee7a2"/>
    <ds:schemaRef ds:uri="http://schemas.microsoft.com/office/2006/documentManagement/types"/>
    <ds:schemaRef ds:uri="http://schemas.microsoft.com/office/infopath/2007/PartnerControls"/>
    <ds:schemaRef ds:uri="http://purl.org/dc/terms/"/>
    <ds:schemaRef ds:uri="http://schemas.microsoft.com/office/2006/metadata/properties"/>
    <ds:schemaRef ds:uri="http://purl.org/dc/dcmitype/"/>
    <ds:schemaRef ds:uri="http://schemas.openxmlformats.org/package/2006/metadata/core-properties"/>
    <ds:schemaRef ds:uri="ee46082f-c198-4cb5-9620-9a849056120c"/>
  </ds:schemaRefs>
</ds:datastoreItem>
</file>

<file path=customXml/itemProps3.xml><?xml version="1.0" encoding="utf-8"?>
<ds:datastoreItem xmlns:ds="http://schemas.openxmlformats.org/officeDocument/2006/customXml" ds:itemID="{8F4EA6D3-EE6E-4B7D-BB03-8DCC01C6C8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6082F-C198-4CB5-9620-9A849056120C"/>
    <ds:schemaRef ds:uri="ee46082f-c198-4cb5-9620-9a849056120c"/>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6916D28-6A17-4B24-B9B9-C4A0F32BB8ED}">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1798</TotalTime>
  <Words>4728</Words>
  <Application>Microsoft Office PowerPoint</Application>
  <PresentationFormat>On-screen Show (4:3)</PresentationFormat>
  <Paragraphs>547</Paragraphs>
  <Slides>77</Slides>
  <Notes>66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Calibri</vt:lpstr>
      <vt:lpstr>Symbol</vt:lpstr>
      <vt:lpstr>Times New Roman</vt:lpstr>
      <vt:lpstr>Wingdings</vt:lpstr>
      <vt:lpstr>Quadrant</vt:lpstr>
      <vt:lpstr>Follow-up Medical History and Clinical Considerations</vt:lpstr>
      <vt:lpstr>Outline</vt:lpstr>
      <vt:lpstr>Follow-Up Medical/Menstrual History</vt:lpstr>
      <vt:lpstr>Possible Approaches</vt:lpstr>
      <vt:lpstr>Follow-Up Medical/Menstrual History Documentation</vt:lpstr>
      <vt:lpstr>Follow-up Medical History Documentation and Considerations </vt:lpstr>
      <vt:lpstr>Baseline Condition Identified</vt:lpstr>
      <vt:lpstr>Last Menstrual Period</vt:lpstr>
      <vt:lpstr>Self-Collection of Vaginal Fluid</vt:lpstr>
      <vt:lpstr>AEs, SAEs, and EAEs – An Overview</vt:lpstr>
      <vt:lpstr>Layers of Safety</vt:lpstr>
      <vt:lpstr>Definition: Adverse Event</vt:lpstr>
      <vt:lpstr>Definition: Baseline Medical Condition</vt:lpstr>
      <vt:lpstr>Case 1</vt:lpstr>
      <vt:lpstr>Case 2</vt:lpstr>
      <vt:lpstr>Case 3</vt:lpstr>
      <vt:lpstr>Case 4</vt:lpstr>
      <vt:lpstr>Definition: Reportable Adverse Event</vt:lpstr>
      <vt:lpstr>Reportable Adverse Events</vt:lpstr>
      <vt:lpstr>Reportable AEs</vt:lpstr>
      <vt:lpstr>AE Log or Grade 1 AE Log CRF? </vt:lpstr>
      <vt:lpstr>Describing AEs</vt:lpstr>
      <vt:lpstr>Pelvic Exam Terminology</vt:lpstr>
      <vt:lpstr>Well-Defined Terms</vt:lpstr>
      <vt:lpstr>Pelvic Exam Terminology</vt:lpstr>
      <vt:lpstr>Common Pelvic Finding Terms</vt:lpstr>
      <vt:lpstr>Pelvic Exam Findings Review</vt:lpstr>
      <vt:lpstr>Epithelial Disruption</vt:lpstr>
      <vt:lpstr>Epithelial Disruption</vt:lpstr>
      <vt:lpstr>Normal Cervix</vt:lpstr>
      <vt:lpstr>Normal Findings</vt:lpstr>
      <vt:lpstr>Normal Findings</vt:lpstr>
      <vt:lpstr>Erythema</vt:lpstr>
      <vt:lpstr>Edema</vt:lpstr>
      <vt:lpstr>Petechiae</vt:lpstr>
      <vt:lpstr>Ecchymosis</vt:lpstr>
      <vt:lpstr>Peeling</vt:lpstr>
      <vt:lpstr>Ulceration</vt:lpstr>
      <vt:lpstr>Abrasion</vt:lpstr>
      <vt:lpstr>Laceration</vt:lpstr>
      <vt:lpstr>Reporting Recurring Events</vt:lpstr>
      <vt:lpstr>AE Severity </vt:lpstr>
      <vt:lpstr>Severity Grading of Vaginal Candidiasis</vt:lpstr>
      <vt:lpstr>Relationship to Study Product </vt:lpstr>
      <vt:lpstr>PowerPoint Presentation</vt:lpstr>
      <vt:lpstr>Relationship Rationale</vt:lpstr>
      <vt:lpstr>AE Outcome</vt:lpstr>
      <vt:lpstr>AE Outcome</vt:lpstr>
      <vt:lpstr>AE Outcome</vt:lpstr>
      <vt:lpstr>Definition: Serious Adverse Event</vt:lpstr>
      <vt:lpstr>Seriousness of Adverse Events</vt:lpstr>
      <vt:lpstr>Expedited Adverse Event</vt:lpstr>
      <vt:lpstr>Let’s Discuss More Adverse Events</vt:lpstr>
      <vt:lpstr>Let’s Discuss More Adverse Events</vt:lpstr>
      <vt:lpstr>Let’s Discuss Adverse Events</vt:lpstr>
      <vt:lpstr>Let’s Discuss Adverse Events</vt:lpstr>
      <vt:lpstr>Let’s Discuss Adverse Events</vt:lpstr>
      <vt:lpstr>A Few Extra Reporting Tips</vt:lpstr>
      <vt:lpstr>Specific Reporting Issues  (and a little bit of management)</vt:lpstr>
      <vt:lpstr>Pap Smear </vt:lpstr>
      <vt:lpstr>Cytology vs Histology</vt:lpstr>
      <vt:lpstr>For Example:</vt:lpstr>
      <vt:lpstr>Pap Clinical Follow-Up</vt:lpstr>
      <vt:lpstr>STI/RTI Management</vt:lpstr>
      <vt:lpstr>STI/RTI Management</vt:lpstr>
      <vt:lpstr>Syphilis</vt:lpstr>
      <vt:lpstr>Vaginal Discharge</vt:lpstr>
      <vt:lpstr>Urinary Tract Infections</vt:lpstr>
      <vt:lpstr> Genital Bleeding</vt:lpstr>
      <vt:lpstr> Infrequent Bleeding</vt:lpstr>
      <vt:lpstr>Antepartum Bleeding</vt:lpstr>
      <vt:lpstr> Weight Loss</vt:lpstr>
      <vt:lpstr> Reporting HIV Infection</vt:lpstr>
      <vt:lpstr>Social Harms</vt:lpstr>
      <vt:lpstr>Intimate Partner Violence (IPV)</vt:lpstr>
      <vt:lpstr> Reporting Sexual Assault</vt:lpstr>
      <vt:lpstr>PowerPoint Presentation</vt:lpstr>
    </vt:vector>
  </TitlesOfParts>
  <Company>MTN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Morgan Garcia</cp:lastModifiedBy>
  <cp:revision>56</cp:revision>
  <dcterms:created xsi:type="dcterms:W3CDTF">2008-01-29T12:38:48Z</dcterms:created>
  <dcterms:modified xsi:type="dcterms:W3CDTF">2016-08-17T19:05:11Z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0x010100A42BCD7002D0A448BEE7732B5A98971A</vt:lpwstr>
  </property>
</Properties>
</file>